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sldIdLst>
    <p:sldId id="256" r:id="rId2"/>
    <p:sldId id="387" r:id="rId3"/>
    <p:sldId id="480" r:id="rId4"/>
    <p:sldId id="468" r:id="rId5"/>
    <p:sldId id="471" r:id="rId6"/>
    <p:sldId id="470" r:id="rId7"/>
    <p:sldId id="469" r:id="rId8"/>
    <p:sldId id="472" r:id="rId9"/>
    <p:sldId id="489" r:id="rId10"/>
    <p:sldId id="491" r:id="rId11"/>
    <p:sldId id="473" r:id="rId12"/>
    <p:sldId id="478" r:id="rId13"/>
    <p:sldId id="477" r:id="rId14"/>
    <p:sldId id="378" r:id="rId15"/>
    <p:sldId id="395" r:id="rId16"/>
    <p:sldId id="265" r:id="rId17"/>
    <p:sldId id="467" r:id="rId18"/>
    <p:sldId id="482" r:id="rId19"/>
    <p:sldId id="483" r:id="rId20"/>
    <p:sldId id="389" r:id="rId21"/>
    <p:sldId id="484" r:id="rId22"/>
    <p:sldId id="371" r:id="rId23"/>
    <p:sldId id="461" r:id="rId24"/>
    <p:sldId id="463" r:id="rId25"/>
    <p:sldId id="466" r:id="rId26"/>
    <p:sldId id="391" r:id="rId27"/>
    <p:sldId id="446" r:id="rId28"/>
    <p:sldId id="445" r:id="rId29"/>
    <p:sldId id="448" r:id="rId30"/>
    <p:sldId id="447" r:id="rId31"/>
    <p:sldId id="485" r:id="rId32"/>
    <p:sldId id="449" r:id="rId33"/>
    <p:sldId id="486" r:id="rId34"/>
    <p:sldId id="374" r:id="rId35"/>
    <p:sldId id="450" r:id="rId36"/>
    <p:sldId id="451" r:id="rId37"/>
    <p:sldId id="452" r:id="rId38"/>
    <p:sldId id="453" r:id="rId39"/>
    <p:sldId id="454" r:id="rId40"/>
    <p:sldId id="392" r:id="rId41"/>
    <p:sldId id="456" r:id="rId42"/>
    <p:sldId id="455" r:id="rId43"/>
    <p:sldId id="487" r:id="rId44"/>
    <p:sldId id="458" r:id="rId45"/>
    <p:sldId id="479" r:id="rId46"/>
    <p:sldId id="490" r:id="rId47"/>
    <p:sldId id="376" r:id="rId48"/>
    <p:sldId id="377" r:id="rId49"/>
    <p:sldId id="375" r:id="rId50"/>
    <p:sldId id="488"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94660"/>
  </p:normalViewPr>
  <p:slideViewPr>
    <p:cSldViewPr>
      <p:cViewPr>
        <p:scale>
          <a:sx n="83" d="100"/>
          <a:sy n="83" d="100"/>
        </p:scale>
        <p:origin x="-894" y="52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млн.грн.</c:v>
                </c:pt>
              </c:strCache>
            </c:strRef>
          </c:tx>
          <c:dPt>
            <c:idx val="1"/>
            <c:bubble3D val="0"/>
            <c:spPr>
              <a:solidFill>
                <a:schemeClr val="accent6">
                  <a:lumMod val="60000"/>
                  <a:lumOff val="40000"/>
                </a:schemeClr>
              </a:solidFill>
            </c:spPr>
          </c:dPt>
          <c:dPt>
            <c:idx val="2"/>
            <c:bubble3D val="0"/>
            <c:spPr>
              <a:solidFill>
                <a:srgbClr val="FF0000"/>
              </a:solidFill>
            </c:spPr>
          </c:dPt>
          <c:dLbls>
            <c:dLbl>
              <c:idx val="1"/>
              <c:layout>
                <c:manualLayout>
                  <c:x val="-6.3683400257114288E-3"/>
                  <c:y val="-4.1474558382401952E-2"/>
                </c:manualLayout>
              </c:layout>
              <c:showLegendKey val="0"/>
              <c:showVal val="1"/>
              <c:showCatName val="0"/>
              <c:showSerName val="0"/>
              <c:showPercent val="0"/>
              <c:showBubbleSize val="0"/>
            </c:dLbl>
            <c:dLbl>
              <c:idx val="2"/>
              <c:layout>
                <c:manualLayout>
                  <c:x val="-8.9824203206446442E-3"/>
                  <c:y val="-5.4689877453229833E-2"/>
                </c:manualLayout>
              </c:layout>
              <c:showLegendKey val="0"/>
              <c:showVal val="1"/>
              <c:showCatName val="0"/>
              <c:showSerName val="0"/>
              <c:showPercent val="0"/>
              <c:showBubbleSize val="0"/>
            </c:dLbl>
            <c:dLbl>
              <c:idx val="3"/>
              <c:layout>
                <c:manualLayout>
                  <c:x val="4.7106656516622866E-2"/>
                  <c:y val="-6.0013561295121795E-2"/>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Лист1!$A$2:$A$5</c:f>
              <c:strCache>
                <c:ptCount val="4"/>
                <c:pt idx="0">
                  <c:v>Земельний податок</c:v>
                </c:pt>
                <c:pt idx="1">
                  <c:v>Орендна плата </c:v>
                </c:pt>
                <c:pt idx="2">
                  <c:v>Податок на нерухомість</c:v>
                </c:pt>
                <c:pt idx="3">
                  <c:v>Акцизний податок</c:v>
                </c:pt>
              </c:strCache>
            </c:strRef>
          </c:cat>
          <c:val>
            <c:numRef>
              <c:f>Лист1!$B$2:$B$5</c:f>
              <c:numCache>
                <c:formatCode>General</c:formatCode>
                <c:ptCount val="4"/>
                <c:pt idx="0">
                  <c:v>14.6</c:v>
                </c:pt>
                <c:pt idx="1">
                  <c:v>2.97</c:v>
                </c:pt>
                <c:pt idx="2">
                  <c:v>0.1</c:v>
                </c:pt>
                <c:pt idx="3">
                  <c:v>1.7949999999999999</c:v>
                </c:pt>
              </c:numCache>
            </c:numRef>
          </c:val>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c:v>
                </c:pt>
              </c:strCache>
            </c:strRef>
          </c:tx>
          <c:invertIfNegative val="0"/>
          <c:dLbls>
            <c:dLbl>
              <c:idx val="0"/>
              <c:layout>
                <c:manualLayout>
                  <c:x val="-2.9664217183548112E-17"/>
                  <c:y val="-2.1508450280592128E-2"/>
                </c:manualLayout>
              </c:layout>
              <c:showLegendKey val="0"/>
              <c:showVal val="1"/>
              <c:showCatName val="0"/>
              <c:showSerName val="0"/>
              <c:showPercent val="0"/>
              <c:showBubbleSize val="0"/>
            </c:dLbl>
            <c:dLbl>
              <c:idx val="1"/>
              <c:layout>
                <c:manualLayout>
                  <c:x val="1.7798735920269818E-2"/>
                  <c:y val="-2.1508450280592131E-3"/>
                </c:manualLayout>
              </c:layout>
              <c:showLegendKey val="0"/>
              <c:showVal val="1"/>
              <c:showCatName val="0"/>
              <c:showSerName val="0"/>
              <c:showPercent val="0"/>
              <c:showBubbleSize val="0"/>
            </c:dLbl>
            <c:dLbl>
              <c:idx val="2"/>
              <c:layout>
                <c:manualLayout>
                  <c:x val="9.7084014110562049E-3"/>
                  <c:y val="-2.1508450280592131E-3"/>
                </c:manualLayout>
              </c:layout>
              <c:showLegendKey val="0"/>
              <c:showVal val="1"/>
              <c:showCatName val="0"/>
              <c:showSerName val="0"/>
              <c:showPercent val="0"/>
              <c:showBubbleSize val="0"/>
            </c:dLbl>
            <c:dLbl>
              <c:idx val="3"/>
              <c:layout>
                <c:manualLayout>
                  <c:x val="1.4562602116584396E-2"/>
                  <c:y val="-8.6033801122368525E-3"/>
                </c:manualLayout>
              </c:layout>
              <c:showLegendKey val="0"/>
              <c:showVal val="1"/>
              <c:showCatName val="0"/>
              <c:showSerName val="0"/>
              <c:showPercent val="0"/>
              <c:showBubbleSize val="0"/>
            </c:dLbl>
            <c:dLbl>
              <c:idx val="4"/>
              <c:layout>
                <c:manualLayout>
                  <c:x val="1.6180669018427105E-2"/>
                  <c:y val="-4.3016900561184263E-3"/>
                </c:manualLayout>
              </c:layout>
              <c:showLegendKey val="0"/>
              <c:showVal val="1"/>
              <c:showCatName val="0"/>
              <c:showSerName val="0"/>
              <c:showPercent val="0"/>
              <c:showBubbleSize val="0"/>
            </c:dLbl>
            <c:dLbl>
              <c:idx val="5"/>
              <c:layout>
                <c:manualLayout>
                  <c:x val="1.7798735920269818E-2"/>
                  <c:y val="2.1508450280592131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Лист1!$A$2:$A$7</c:f>
              <c:strCache>
                <c:ptCount val="6"/>
                <c:pt idx="0">
                  <c:v>Реєстрація/зняття з реєстрації місцепроживання</c:v>
                </c:pt>
                <c:pt idx="1">
                  <c:v>Відділ архітектури та містобудування</c:v>
                </c:pt>
                <c:pt idx="2">
                  <c:v>Відділ Держгеокадастру</c:v>
                </c:pt>
                <c:pt idx="3">
                  <c:v>Державна міграційна служба</c:v>
                </c:pt>
                <c:pt idx="4">
                  <c:v>Реєстрація ФОТ та ЮО</c:v>
                </c:pt>
                <c:pt idx="5">
                  <c:v>Реєстрація прав на речове майно та їх обтяжень</c:v>
                </c:pt>
              </c:strCache>
            </c:strRef>
          </c:cat>
          <c:val>
            <c:numRef>
              <c:f>Лист1!$B$2:$B$7</c:f>
              <c:numCache>
                <c:formatCode>General</c:formatCode>
                <c:ptCount val="6"/>
                <c:pt idx="0">
                  <c:v>1595</c:v>
                </c:pt>
                <c:pt idx="1">
                  <c:v>51</c:v>
                </c:pt>
                <c:pt idx="2">
                  <c:v>272</c:v>
                </c:pt>
                <c:pt idx="3">
                  <c:v>151</c:v>
                </c:pt>
                <c:pt idx="4">
                  <c:v>167</c:v>
                </c:pt>
                <c:pt idx="5">
                  <c:v>554</c:v>
                </c:pt>
              </c:numCache>
            </c:numRef>
          </c:val>
        </c:ser>
        <c:dLbls>
          <c:showLegendKey val="0"/>
          <c:showVal val="0"/>
          <c:showCatName val="0"/>
          <c:showSerName val="0"/>
          <c:showPercent val="0"/>
          <c:showBubbleSize val="0"/>
        </c:dLbls>
        <c:gapWidth val="150"/>
        <c:shape val="box"/>
        <c:axId val="129415424"/>
        <c:axId val="129421312"/>
        <c:axId val="0"/>
      </c:bar3DChart>
      <c:catAx>
        <c:axId val="129415424"/>
        <c:scaling>
          <c:orientation val="minMax"/>
        </c:scaling>
        <c:delete val="0"/>
        <c:axPos val="b"/>
        <c:majorTickMark val="out"/>
        <c:minorTickMark val="none"/>
        <c:tickLblPos val="nextTo"/>
        <c:txPr>
          <a:bodyPr/>
          <a:lstStyle/>
          <a:p>
            <a:pPr>
              <a:defRPr sz="1100"/>
            </a:pPr>
            <a:endParaRPr lang="ru-RU"/>
          </a:p>
        </c:txPr>
        <c:crossAx val="129421312"/>
        <c:crosses val="autoZero"/>
        <c:auto val="1"/>
        <c:lblAlgn val="ctr"/>
        <c:lblOffset val="100"/>
        <c:noMultiLvlLbl val="0"/>
      </c:catAx>
      <c:valAx>
        <c:axId val="129421312"/>
        <c:scaling>
          <c:orientation val="minMax"/>
        </c:scaling>
        <c:delete val="0"/>
        <c:axPos val="l"/>
        <c:majorGridlines/>
        <c:numFmt formatCode="General" sourceLinked="1"/>
        <c:majorTickMark val="out"/>
        <c:minorTickMark val="none"/>
        <c:tickLblPos val="nextTo"/>
        <c:crossAx val="129415424"/>
        <c:crosses val="autoZero"/>
        <c:crossBetween val="between"/>
      </c:valAx>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c:v>
                </c:pt>
              </c:strCache>
            </c:strRef>
          </c:tx>
          <c:invertIfNegative val="0"/>
          <c:dLbls>
            <c:dLbl>
              <c:idx val="0"/>
              <c:layout>
                <c:manualLayout>
                  <c:x val="3.5416666666666666E-2"/>
                  <c:y val="-2.8125000000000001E-2"/>
                </c:manualLayout>
              </c:layout>
              <c:showLegendKey val="0"/>
              <c:showVal val="1"/>
              <c:showCatName val="0"/>
              <c:showSerName val="0"/>
              <c:showPercent val="0"/>
              <c:showBubbleSize val="0"/>
            </c:dLbl>
            <c:dLbl>
              <c:idx val="1"/>
              <c:layout>
                <c:manualLayout>
                  <c:x val="2.0833333333333332E-2"/>
                  <c:y val="-1.2500000000000001E-2"/>
                </c:manualLayout>
              </c:layout>
              <c:showLegendKey val="0"/>
              <c:showVal val="1"/>
              <c:showCatName val="0"/>
              <c:showSerName val="0"/>
              <c:showPercent val="0"/>
              <c:showBubbleSize val="0"/>
            </c:dLbl>
            <c:dLbl>
              <c:idx val="2"/>
              <c:layout>
                <c:manualLayout>
                  <c:x val="2.9166666666666667E-2"/>
                  <c:y val="-1.250000000000000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Лист1!$A$2:$A$4</c:f>
              <c:numCache>
                <c:formatCode>General</c:formatCode>
                <c:ptCount val="3"/>
                <c:pt idx="0">
                  <c:v>2018</c:v>
                </c:pt>
                <c:pt idx="1">
                  <c:v>2019</c:v>
                </c:pt>
                <c:pt idx="2">
                  <c:v>2020</c:v>
                </c:pt>
              </c:numCache>
            </c:numRef>
          </c:cat>
          <c:val>
            <c:numRef>
              <c:f>Лист1!$B$2:$B$4</c:f>
              <c:numCache>
                <c:formatCode>General</c:formatCode>
                <c:ptCount val="3"/>
                <c:pt idx="0">
                  <c:v>334</c:v>
                </c:pt>
                <c:pt idx="1">
                  <c:v>285</c:v>
                </c:pt>
                <c:pt idx="2">
                  <c:v>285</c:v>
                </c:pt>
              </c:numCache>
            </c:numRef>
          </c:val>
        </c:ser>
        <c:dLbls>
          <c:showLegendKey val="0"/>
          <c:showVal val="0"/>
          <c:showCatName val="0"/>
          <c:showSerName val="0"/>
          <c:showPercent val="0"/>
          <c:showBubbleSize val="0"/>
        </c:dLbls>
        <c:gapWidth val="150"/>
        <c:shape val="box"/>
        <c:axId val="171031552"/>
        <c:axId val="171033344"/>
        <c:axId val="0"/>
      </c:bar3DChart>
      <c:catAx>
        <c:axId val="171031552"/>
        <c:scaling>
          <c:orientation val="minMax"/>
        </c:scaling>
        <c:delete val="0"/>
        <c:axPos val="b"/>
        <c:numFmt formatCode="General" sourceLinked="1"/>
        <c:majorTickMark val="out"/>
        <c:minorTickMark val="none"/>
        <c:tickLblPos val="nextTo"/>
        <c:crossAx val="171033344"/>
        <c:crosses val="autoZero"/>
        <c:auto val="1"/>
        <c:lblAlgn val="ctr"/>
        <c:lblOffset val="100"/>
        <c:noMultiLvlLbl val="0"/>
      </c:catAx>
      <c:valAx>
        <c:axId val="171033344"/>
        <c:scaling>
          <c:orientation val="minMax"/>
        </c:scaling>
        <c:delete val="0"/>
        <c:axPos val="l"/>
        <c:majorGridlines/>
        <c:numFmt formatCode="General" sourceLinked="1"/>
        <c:majorTickMark val="out"/>
        <c:minorTickMark val="none"/>
        <c:tickLblPos val="nextTo"/>
        <c:crossAx val="171031552"/>
        <c:crosses val="autoZero"/>
        <c:crossBetween val="between"/>
      </c:valAx>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17585A-707D-4DF8-BB99-42109D9397C5}" type="datetimeFigureOut">
              <a:rPr lang="ru-RU" smtClean="0"/>
              <a:t>24.12.2020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CDACF-8286-4430-8DAA-E54B4216ECF3}" type="slidenum">
              <a:rPr lang="ru-RU" smtClean="0"/>
              <a:t>‹#›</a:t>
            </a:fld>
            <a:endParaRPr lang="ru-RU"/>
          </a:p>
        </p:txBody>
      </p:sp>
    </p:spTree>
    <p:extLst>
      <p:ext uri="{BB962C8B-B14F-4D97-AF65-F5344CB8AC3E}">
        <p14:creationId xmlns:p14="http://schemas.microsoft.com/office/powerpoint/2010/main" val="3049288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48C5CAD-927B-4DAA-97C7-94AE60FB3C0B}" type="datetimeFigureOut">
              <a:rPr lang="ru-RU" smtClean="0"/>
              <a:t>24.12.2020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66620031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8C5CAD-927B-4DAA-97C7-94AE60FB3C0B}" type="datetimeFigureOut">
              <a:rPr lang="ru-RU" smtClean="0"/>
              <a:t>24.12.2020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1865132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8C5CAD-927B-4DAA-97C7-94AE60FB3C0B}" type="datetimeFigureOut">
              <a:rPr lang="ru-RU" smtClean="0"/>
              <a:t>24.12.2020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198572257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8C5CAD-927B-4DAA-97C7-94AE60FB3C0B}" type="datetimeFigureOut">
              <a:rPr lang="ru-RU" smtClean="0"/>
              <a:t>24.12.2020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372722313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48C5CAD-927B-4DAA-97C7-94AE60FB3C0B}" type="datetimeFigureOut">
              <a:rPr lang="ru-RU" smtClean="0"/>
              <a:t>24.12.2020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280370055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48C5CAD-927B-4DAA-97C7-94AE60FB3C0B}" type="datetimeFigureOut">
              <a:rPr lang="ru-RU" smtClean="0"/>
              <a:t>24.12.2020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241279072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48C5CAD-927B-4DAA-97C7-94AE60FB3C0B}" type="datetimeFigureOut">
              <a:rPr lang="ru-RU" smtClean="0"/>
              <a:t>24.12.2020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32563464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48C5CAD-927B-4DAA-97C7-94AE60FB3C0B}" type="datetimeFigureOut">
              <a:rPr lang="ru-RU" smtClean="0"/>
              <a:t>24.12.2020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11544850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48C5CAD-927B-4DAA-97C7-94AE60FB3C0B}" type="datetimeFigureOut">
              <a:rPr lang="ru-RU" smtClean="0"/>
              <a:t>24.12.2020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163932762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048C5CAD-927B-4DAA-97C7-94AE60FB3C0B}" type="datetimeFigureOut">
              <a:rPr lang="ru-RU" smtClean="0"/>
              <a:t>24.12.2020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54147724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048C5CAD-927B-4DAA-97C7-94AE60FB3C0B}" type="datetimeFigureOut">
              <a:rPr lang="ru-RU" smtClean="0"/>
              <a:t>24.12.2020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EE90A7-963A-4965-B91F-F37D68380D0B}" type="slidenum">
              <a:rPr lang="ru-RU" smtClean="0"/>
              <a:t>‹#›</a:t>
            </a:fld>
            <a:endParaRPr lang="ru-RU"/>
          </a:p>
        </p:txBody>
      </p:sp>
    </p:spTree>
    <p:extLst>
      <p:ext uri="{BB962C8B-B14F-4D97-AF65-F5344CB8AC3E}">
        <p14:creationId xmlns:p14="http://schemas.microsoft.com/office/powerpoint/2010/main" val="221345625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48C5CAD-927B-4DAA-97C7-94AE60FB3C0B}" type="datetimeFigureOut">
              <a:rPr lang="ru-RU" smtClean="0"/>
              <a:t>24.12.2020</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EE90A7-963A-4965-B91F-F37D68380D0B}" type="slidenum">
              <a:rPr lang="ru-RU" smtClean="0"/>
              <a:t>‹#›</a:t>
            </a:fld>
            <a:endParaRPr lang="ru-RU"/>
          </a:p>
        </p:txBody>
      </p:sp>
    </p:spTree>
    <p:extLst>
      <p:ext uri="{BB962C8B-B14F-4D97-AF65-F5344CB8AC3E}">
        <p14:creationId xmlns:p14="http://schemas.microsoft.com/office/powerpoint/2010/main" val="42474636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51492" y="260648"/>
            <a:ext cx="4824536" cy="1198096"/>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sz="3600" b="1" dirty="0" err="1" smtClean="0">
                <a:ln w="28575">
                  <a:solidFill>
                    <a:schemeClr val="tx1"/>
                  </a:solidFill>
                </a:ln>
                <a:solidFill>
                  <a:schemeClr val="accent4"/>
                </a:solidFill>
                <a:effectLst>
                  <a:outerShdw blurRad="50800" dist="39000" dir="5460000" algn="tl">
                    <a:srgbClr val="000000">
                      <a:alpha val="38000"/>
                    </a:srgbClr>
                  </a:outerShdw>
                </a:effectLst>
                <a:latin typeface="Arial Black" panose="020B0A04020102020204" pitchFamily="34" charset="0"/>
              </a:rPr>
              <a:t>Попаснянська</a:t>
            </a:r>
            <a:r>
              <a:rPr lang="uk-UA" sz="3600" b="1" dirty="0" smtClean="0">
                <a:ln w="28575">
                  <a:solidFill>
                    <a:schemeClr val="tx1"/>
                  </a:solidFill>
                </a:ln>
                <a:solidFill>
                  <a:schemeClr val="accent4"/>
                </a:solidFill>
                <a:effectLst>
                  <a:outerShdw blurRad="50800" dist="39000" dir="5460000" algn="tl">
                    <a:srgbClr val="000000">
                      <a:alpha val="38000"/>
                    </a:srgbClr>
                  </a:outerShdw>
                </a:effectLst>
                <a:latin typeface="Arial Black" panose="020B0A04020102020204" pitchFamily="34" charset="0"/>
              </a:rPr>
              <a:t> міська рада</a:t>
            </a:r>
            <a:endParaRPr lang="uk-UA" sz="3600" b="1" dirty="0">
              <a:ln w="28575">
                <a:solidFill>
                  <a:schemeClr val="tx1"/>
                </a:solidFill>
              </a:ln>
              <a:solidFill>
                <a:schemeClr val="accent4"/>
              </a:solidFill>
              <a:effectLst>
                <a:outerShdw blurRad="50800" dist="39000" dir="5460000" algn="tl">
                  <a:srgbClr val="000000">
                    <a:alpha val="38000"/>
                  </a:srgbClr>
                </a:outerShdw>
              </a:effectLst>
              <a:latin typeface="Arial Black" panose="020B0A04020102020204" pitchFamily="34" charset="0"/>
            </a:endParaRPr>
          </a:p>
        </p:txBody>
      </p:sp>
      <p:pic>
        <p:nvPicPr>
          <p:cNvPr id="1026" name="Picture 2" descr="C:\Users\home\Desktop\Звіт міського голови 2018\popasnaya-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230" y="0"/>
            <a:ext cx="2160240" cy="216024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1187624" y="2060848"/>
            <a:ext cx="7860307" cy="4488034"/>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200" dirty="0" smtClean="0">
                <a:ln w="19050">
                  <a:solidFill>
                    <a:schemeClr val="tx1"/>
                  </a:solidFill>
                </a:ln>
                <a:solidFill>
                  <a:schemeClr val="accent4"/>
                </a:solidFill>
                <a:effectLst>
                  <a:outerShdw blurRad="50800" dist="38100" dir="5400000" algn="t" rotWithShape="0">
                    <a:prstClr val="black">
                      <a:alpha val="40000"/>
                    </a:prstClr>
                  </a:outerShdw>
                </a:effectLst>
                <a:latin typeface="Arial Black" panose="020B0A04020102020204" pitchFamily="34" charset="0"/>
              </a:rPr>
              <a:t>Звіт міського голови про роботу виконавчих органів </a:t>
            </a:r>
            <a:r>
              <a:rPr lang="uk-UA" sz="4200" dirty="0" err="1" smtClean="0">
                <a:ln w="19050">
                  <a:solidFill>
                    <a:schemeClr val="tx1"/>
                  </a:solidFill>
                </a:ln>
                <a:solidFill>
                  <a:schemeClr val="accent4"/>
                </a:solidFill>
                <a:effectLst>
                  <a:outerShdw blurRad="50800" dist="38100" dir="5400000" algn="t" rotWithShape="0">
                    <a:prstClr val="black">
                      <a:alpha val="40000"/>
                    </a:prstClr>
                  </a:outerShdw>
                </a:effectLst>
                <a:latin typeface="Arial Black" panose="020B0A04020102020204" pitchFamily="34" charset="0"/>
              </a:rPr>
              <a:t>Попаснянської</a:t>
            </a:r>
            <a:r>
              <a:rPr lang="uk-UA" sz="4200" dirty="0" smtClean="0">
                <a:ln w="19050">
                  <a:solidFill>
                    <a:schemeClr val="tx1"/>
                  </a:solidFill>
                </a:ln>
                <a:solidFill>
                  <a:schemeClr val="accent4"/>
                </a:solidFill>
                <a:effectLst>
                  <a:outerShdw blurRad="50800" dist="38100" dir="5400000" algn="t" rotWithShape="0">
                    <a:prstClr val="black">
                      <a:alpha val="40000"/>
                    </a:prstClr>
                  </a:outerShdw>
                </a:effectLst>
                <a:latin typeface="Arial Black" panose="020B0A04020102020204" pitchFamily="34" charset="0"/>
              </a:rPr>
              <a:t> міської ради за 2020 рік</a:t>
            </a:r>
            <a:endParaRPr lang="uk-UA" sz="4200" dirty="0">
              <a:ln w="19050">
                <a:solidFill>
                  <a:schemeClr val="tx1"/>
                </a:solidFill>
              </a:ln>
              <a:solidFill>
                <a:schemeClr val="accent4"/>
              </a:solidFill>
              <a:effectLst>
                <a:outerShdw blurRad="50800" dist="38100" dir="5400000" algn="t" rotWithShape="0">
                  <a:prstClr val="black">
                    <a:alpha val="40000"/>
                  </a:prstClr>
                </a:outerShdw>
              </a:effectLst>
              <a:latin typeface="Arial Black" panose="020B0A04020102020204" pitchFamily="34" charset="0"/>
            </a:endParaRPr>
          </a:p>
        </p:txBody>
      </p:sp>
      <p:pic>
        <p:nvPicPr>
          <p:cNvPr id="5" name="Picture 2" descr="http://popasn-gorsovet.gov.ua/images/Popasnaya-log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416" y="301576"/>
            <a:ext cx="2337515" cy="1759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Disk_D\Презентации\2020\Звіт міського голови 2020\e13e11278a9c6cf7bde187e48da47565 — копия.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152128" y="-99392"/>
            <a:ext cx="7740352" cy="1855321"/>
          </a:xfrm>
        </p:spPr>
        <p:txBody>
          <a:bodyPr>
            <a:noAutofit/>
          </a:bodyPr>
          <a:lstStyle/>
          <a:p>
            <a:pPr algn="just"/>
            <a:r>
              <a:rPr lang="ru-RU" sz="2000" b="1" dirty="0">
                <a:ln w="12700">
                  <a:solidFill>
                    <a:schemeClr val="tx1"/>
                  </a:solidFill>
                </a:ln>
                <a:latin typeface="Times New Roman" panose="02020603050405020304" pitchFamily="18" charset="0"/>
                <a:cs typeface="Times New Roman" panose="02020603050405020304" pitchFamily="18" charset="0"/>
              </a:rPr>
              <a:t>      За </a:t>
            </a:r>
            <a:r>
              <a:rPr lang="ru-RU" sz="2000" b="1" dirty="0" err="1">
                <a:ln w="12700">
                  <a:solidFill>
                    <a:schemeClr val="tx1"/>
                  </a:solidFill>
                </a:ln>
                <a:latin typeface="Times New Roman" panose="02020603050405020304" pitchFamily="18" charset="0"/>
                <a:cs typeface="Times New Roman" panose="02020603050405020304" pitchFamily="18" charset="0"/>
              </a:rPr>
              <a:t>кошти</a:t>
            </a:r>
            <a:r>
              <a:rPr lang="ru-RU" sz="2000" b="1" dirty="0">
                <a:ln w="12700">
                  <a:solidFill>
                    <a:schemeClr val="tx1"/>
                  </a:solidFill>
                </a:ln>
                <a:latin typeface="Times New Roman" panose="02020603050405020304" pitchFamily="18" charset="0"/>
                <a:cs typeface="Times New Roman" panose="02020603050405020304" pitchFamily="18" charset="0"/>
              </a:rPr>
              <a:t> </a:t>
            </a:r>
            <a:r>
              <a:rPr lang="ru-RU" sz="2000" b="1" dirty="0" err="1">
                <a:ln w="12700">
                  <a:solidFill>
                    <a:schemeClr val="tx1"/>
                  </a:solidFill>
                </a:ln>
                <a:latin typeface="Times New Roman" panose="02020603050405020304" pitchFamily="18" charset="0"/>
                <a:cs typeface="Times New Roman" panose="02020603050405020304" pitchFamily="18" charset="0"/>
              </a:rPr>
              <a:t>субвенції</a:t>
            </a:r>
            <a:r>
              <a:rPr lang="ru-RU" sz="2000" b="1" dirty="0">
                <a:ln w="12700">
                  <a:solidFill>
                    <a:schemeClr val="tx1"/>
                  </a:solidFill>
                </a:ln>
                <a:latin typeface="Times New Roman" panose="02020603050405020304" pitchFamily="18" charset="0"/>
                <a:cs typeface="Times New Roman" panose="02020603050405020304" pitchFamily="18" charset="0"/>
              </a:rPr>
              <a:t> з районного бюджету </a:t>
            </a:r>
            <a:r>
              <a:rPr lang="ru-RU" sz="2000" b="1" dirty="0" err="1">
                <a:ln w="12700">
                  <a:solidFill>
                    <a:schemeClr val="tx1"/>
                  </a:solidFill>
                </a:ln>
                <a:latin typeface="Times New Roman" panose="02020603050405020304" pitchFamily="18" charset="0"/>
                <a:cs typeface="Times New Roman" panose="02020603050405020304" pitchFamily="18" charset="0"/>
              </a:rPr>
              <a:t>проведені</a:t>
            </a:r>
            <a:r>
              <a:rPr lang="ru-RU" sz="2000" b="1" dirty="0">
                <a:ln w="12700">
                  <a:solidFill>
                    <a:schemeClr val="tx1"/>
                  </a:solidFill>
                </a:ln>
                <a:latin typeface="Times New Roman" panose="02020603050405020304" pitchFamily="18" charset="0"/>
                <a:cs typeface="Times New Roman" panose="02020603050405020304" pitchFamily="18" charset="0"/>
              </a:rPr>
              <a:t> </a:t>
            </a:r>
            <a:r>
              <a:rPr lang="ru-RU" sz="2000" b="1" dirty="0" err="1">
                <a:ln w="12700">
                  <a:solidFill>
                    <a:schemeClr val="tx1"/>
                  </a:solidFill>
                </a:ln>
                <a:latin typeface="Times New Roman" panose="02020603050405020304" pitchFamily="18" charset="0"/>
                <a:cs typeface="Times New Roman" panose="02020603050405020304" pitchFamily="18" charset="0"/>
              </a:rPr>
              <a:t>роботи</a:t>
            </a:r>
            <a:r>
              <a:rPr lang="ru-RU" sz="2000" b="1" dirty="0">
                <a:ln w="12700">
                  <a:solidFill>
                    <a:schemeClr val="tx1"/>
                  </a:solidFill>
                </a:ln>
                <a:latin typeface="Times New Roman" panose="02020603050405020304" pitchFamily="18" charset="0"/>
                <a:cs typeface="Times New Roman" panose="02020603050405020304" pitchFamily="18" charset="0"/>
              </a:rPr>
              <a:t> з </a:t>
            </a:r>
            <a:r>
              <a:rPr lang="ru-RU" sz="2000" b="1" dirty="0" err="1">
                <a:ln w="12700">
                  <a:solidFill>
                    <a:schemeClr val="tx1"/>
                  </a:solidFill>
                </a:ln>
                <a:latin typeface="Times New Roman" panose="02020603050405020304" pitchFamily="18" charset="0"/>
                <a:cs typeface="Times New Roman" panose="02020603050405020304" pitchFamily="18" charset="0"/>
              </a:rPr>
              <a:t>капітального</a:t>
            </a:r>
            <a:r>
              <a:rPr lang="ru-RU" sz="2000" b="1" dirty="0">
                <a:ln w="12700">
                  <a:solidFill>
                    <a:schemeClr val="tx1"/>
                  </a:solidFill>
                </a:ln>
                <a:latin typeface="Times New Roman" panose="02020603050405020304" pitchFamily="18" charset="0"/>
                <a:cs typeface="Times New Roman" panose="02020603050405020304" pitchFamily="18" charset="0"/>
              </a:rPr>
              <a:t> ремонту </a:t>
            </a:r>
            <a:r>
              <a:rPr lang="ru-RU" sz="2000" b="1" dirty="0" err="1">
                <a:ln w="12700">
                  <a:solidFill>
                    <a:schemeClr val="tx1"/>
                  </a:solidFill>
                </a:ln>
                <a:latin typeface="Times New Roman" panose="02020603050405020304" pitchFamily="18" charset="0"/>
                <a:cs typeface="Times New Roman" panose="02020603050405020304" pitchFamily="18" charset="0"/>
              </a:rPr>
              <a:t>споруд</a:t>
            </a:r>
            <a:r>
              <a:rPr lang="ru-RU" sz="2000" b="1" dirty="0">
                <a:ln w="12700">
                  <a:solidFill>
                    <a:schemeClr val="tx1"/>
                  </a:solidFill>
                </a:ln>
                <a:latin typeface="Times New Roman" panose="02020603050405020304" pitchFamily="18" charset="0"/>
                <a:cs typeface="Times New Roman" panose="02020603050405020304" pitchFamily="18" charset="0"/>
              </a:rPr>
              <a:t> та </a:t>
            </a:r>
            <a:r>
              <a:rPr lang="ru-RU" sz="2000" b="1" dirty="0" err="1">
                <a:ln w="12700">
                  <a:solidFill>
                    <a:schemeClr val="tx1"/>
                  </a:solidFill>
                </a:ln>
                <a:latin typeface="Times New Roman" panose="02020603050405020304" pitchFamily="18" charset="0"/>
                <a:cs typeface="Times New Roman" panose="02020603050405020304" pitchFamily="18" charset="0"/>
              </a:rPr>
              <a:t>будівель</a:t>
            </a:r>
            <a:r>
              <a:rPr lang="ru-RU" sz="2000" b="1" dirty="0">
                <a:ln w="12700">
                  <a:solidFill>
                    <a:schemeClr val="tx1"/>
                  </a:solidFill>
                </a:ln>
                <a:latin typeface="Times New Roman" panose="02020603050405020304" pitchFamily="18" charset="0"/>
                <a:cs typeface="Times New Roman" panose="02020603050405020304" pitchFamily="18" charset="0"/>
              </a:rPr>
              <a:t> </a:t>
            </a:r>
            <a:r>
              <a:rPr lang="ru-RU" sz="2000" b="1" dirty="0" err="1">
                <a:ln w="12700">
                  <a:solidFill>
                    <a:schemeClr val="tx1"/>
                  </a:solidFill>
                </a:ln>
                <a:latin typeface="Times New Roman" panose="02020603050405020304" pitchFamily="18" charset="0"/>
                <a:cs typeface="Times New Roman" panose="02020603050405020304" pitchFamily="18" charset="0"/>
              </a:rPr>
              <a:t>свердловини</a:t>
            </a:r>
            <a:r>
              <a:rPr lang="ru-RU" sz="2000" b="1" dirty="0">
                <a:ln w="12700">
                  <a:solidFill>
                    <a:schemeClr val="tx1"/>
                  </a:solidFill>
                </a:ln>
                <a:latin typeface="Times New Roman" panose="02020603050405020304" pitchFamily="18" charset="0"/>
                <a:cs typeface="Times New Roman" panose="02020603050405020304" pitchFamily="18" charset="0"/>
              </a:rPr>
              <a:t> по </a:t>
            </a:r>
            <a:r>
              <a:rPr lang="ru-RU" sz="2000" b="1" dirty="0" err="1">
                <a:ln w="12700">
                  <a:solidFill>
                    <a:schemeClr val="tx1"/>
                  </a:solidFill>
                </a:ln>
                <a:latin typeface="Times New Roman" panose="02020603050405020304" pitchFamily="18" charset="0"/>
                <a:cs typeface="Times New Roman" panose="02020603050405020304" pitchFamily="18" charset="0"/>
              </a:rPr>
              <a:t>вул</a:t>
            </a:r>
            <a:r>
              <a:rPr lang="ru-RU" sz="2000" b="1" dirty="0">
                <a:ln w="12700">
                  <a:solidFill>
                    <a:schemeClr val="tx1"/>
                  </a:solidFill>
                </a:ln>
                <a:latin typeface="Times New Roman" panose="02020603050405020304" pitchFamily="18" charset="0"/>
                <a:cs typeface="Times New Roman" panose="02020603050405020304" pitchFamily="18" charset="0"/>
              </a:rPr>
              <a:t>. </a:t>
            </a:r>
            <a:r>
              <a:rPr lang="ru-RU" sz="2000" b="1" dirty="0" err="1">
                <a:ln w="12700">
                  <a:solidFill>
                    <a:schemeClr val="tx1"/>
                  </a:solidFill>
                </a:ln>
                <a:latin typeface="Times New Roman" panose="02020603050405020304" pitchFamily="18" charset="0"/>
                <a:cs typeface="Times New Roman" panose="02020603050405020304" pitchFamily="18" charset="0"/>
              </a:rPr>
              <a:t>Тимірязєва</a:t>
            </a:r>
            <a:r>
              <a:rPr lang="ru-RU" sz="2000" b="1" dirty="0">
                <a:ln w="12700">
                  <a:solidFill>
                    <a:schemeClr val="tx1"/>
                  </a:solidFill>
                </a:ln>
                <a:latin typeface="Times New Roman" panose="02020603050405020304" pitchFamily="18" charset="0"/>
                <a:cs typeface="Times New Roman" panose="02020603050405020304" pitchFamily="18" charset="0"/>
              </a:rPr>
              <a:t> з </a:t>
            </a:r>
            <a:r>
              <a:rPr lang="ru-RU" sz="2000" b="1" dirty="0" err="1">
                <a:ln w="12700">
                  <a:solidFill>
                    <a:schemeClr val="tx1"/>
                  </a:solidFill>
                </a:ln>
                <a:latin typeface="Times New Roman" panose="02020603050405020304" pitchFamily="18" charset="0"/>
                <a:cs typeface="Times New Roman" panose="02020603050405020304" pitchFamily="18" charset="0"/>
              </a:rPr>
              <a:t>улаштуванням</a:t>
            </a:r>
            <a:r>
              <a:rPr lang="ru-RU" sz="2000" b="1" dirty="0">
                <a:ln w="12700">
                  <a:solidFill>
                    <a:schemeClr val="tx1"/>
                  </a:solidFill>
                </a:ln>
                <a:latin typeface="Times New Roman" panose="02020603050405020304" pitchFamily="18" charset="0"/>
                <a:cs typeface="Times New Roman" panose="02020603050405020304" pitchFamily="18" charset="0"/>
              </a:rPr>
              <a:t> </a:t>
            </a:r>
            <a:r>
              <a:rPr lang="ru-RU" sz="2000" b="1" dirty="0" err="1">
                <a:ln w="12700">
                  <a:solidFill>
                    <a:schemeClr val="tx1"/>
                  </a:solidFill>
                </a:ln>
                <a:latin typeface="Times New Roman" panose="02020603050405020304" pitchFamily="18" charset="0"/>
                <a:cs typeface="Times New Roman" panose="02020603050405020304" pitchFamily="18" charset="0"/>
              </a:rPr>
              <a:t>охоронної</a:t>
            </a:r>
            <a:r>
              <a:rPr lang="ru-RU" sz="2000" b="1" dirty="0">
                <a:ln w="12700">
                  <a:solidFill>
                    <a:schemeClr val="tx1"/>
                  </a:solidFill>
                </a:ln>
                <a:latin typeface="Times New Roman" panose="02020603050405020304" pitchFamily="18" charset="0"/>
                <a:cs typeface="Times New Roman" panose="02020603050405020304" pitchFamily="18" charset="0"/>
              </a:rPr>
              <a:t> </a:t>
            </a:r>
            <a:r>
              <a:rPr lang="ru-RU" sz="2000" b="1" dirty="0" err="1">
                <a:ln w="12700">
                  <a:solidFill>
                    <a:schemeClr val="tx1"/>
                  </a:solidFill>
                </a:ln>
                <a:latin typeface="Times New Roman" panose="02020603050405020304" pitchFamily="18" charset="0"/>
                <a:cs typeface="Times New Roman" panose="02020603050405020304" pitchFamily="18" charset="0"/>
              </a:rPr>
              <a:t>зони</a:t>
            </a:r>
            <a:r>
              <a:rPr lang="ru-RU" sz="2000" b="1" dirty="0">
                <a:ln w="12700">
                  <a:solidFill>
                    <a:schemeClr val="tx1"/>
                  </a:solidFill>
                </a:ln>
                <a:latin typeface="Times New Roman" panose="02020603050405020304" pitchFamily="18" charset="0"/>
                <a:cs typeface="Times New Roman" panose="02020603050405020304" pitchFamily="18" charset="0"/>
              </a:rPr>
              <a:t> – 261,535 </a:t>
            </a:r>
            <a:r>
              <a:rPr lang="ru-RU" sz="2000" b="1" dirty="0" err="1">
                <a:ln w="12700">
                  <a:solidFill>
                    <a:schemeClr val="tx1"/>
                  </a:solidFill>
                </a:ln>
                <a:latin typeface="Times New Roman" panose="02020603050405020304" pitchFamily="18" charset="0"/>
                <a:cs typeface="Times New Roman" panose="02020603050405020304" pitchFamily="18" charset="0"/>
              </a:rPr>
              <a:t>тис.грн</a:t>
            </a:r>
            <a:r>
              <a:rPr lang="ru-RU" sz="2000" b="1" dirty="0" smtClean="0">
                <a:ln w="12700">
                  <a:solidFill>
                    <a:schemeClr val="tx1"/>
                  </a:solidFill>
                </a:ln>
                <a:latin typeface="Times New Roman" panose="02020603050405020304" pitchFamily="18" charset="0"/>
                <a:cs typeface="Times New Roman" panose="02020603050405020304" pitchFamily="18" charset="0"/>
              </a:rPr>
              <a:t>.</a:t>
            </a:r>
            <a:r>
              <a:rPr lang="en-US" sz="2000" b="1" dirty="0" smtClean="0">
                <a:ln w="12700">
                  <a:solidFill>
                    <a:schemeClr val="tx1"/>
                  </a:solidFill>
                </a:ln>
                <a:latin typeface="Times New Roman" panose="02020603050405020304" pitchFamily="18" charset="0"/>
                <a:cs typeface="Times New Roman" panose="02020603050405020304" pitchFamily="18" charset="0"/>
              </a:rPr>
              <a:t> </a:t>
            </a:r>
            <a:br>
              <a:rPr lang="en-US" sz="2000" b="1" dirty="0" smtClean="0">
                <a:ln w="12700">
                  <a:solidFill>
                    <a:schemeClr val="tx1"/>
                  </a:solidFill>
                </a:ln>
                <a:latin typeface="Times New Roman" panose="02020603050405020304" pitchFamily="18" charset="0"/>
                <a:cs typeface="Times New Roman" panose="02020603050405020304" pitchFamily="18" charset="0"/>
              </a:rPr>
            </a:br>
            <a:r>
              <a:rPr lang="en-US" sz="2000" b="1" dirty="0">
                <a:ln w="12700">
                  <a:solidFill>
                    <a:schemeClr val="tx1"/>
                  </a:solidFill>
                </a:ln>
                <a:latin typeface="Times New Roman" panose="02020603050405020304" pitchFamily="18" charset="0"/>
                <a:cs typeface="Times New Roman" panose="02020603050405020304" pitchFamily="18" charset="0"/>
              </a:rPr>
              <a:t> </a:t>
            </a:r>
            <a:r>
              <a:rPr lang="en-US" sz="2000" b="1" dirty="0" smtClean="0">
                <a:ln w="12700">
                  <a:solidFill>
                    <a:schemeClr val="tx1"/>
                  </a:solidFill>
                </a:ln>
                <a:latin typeface="Times New Roman" panose="02020603050405020304" pitchFamily="18" charset="0"/>
                <a:cs typeface="Times New Roman" panose="02020603050405020304" pitchFamily="18" charset="0"/>
              </a:rPr>
              <a:t>    </a:t>
            </a:r>
            <a:r>
              <a:rPr lang="uk-UA" sz="2000" b="1" dirty="0" smtClean="0">
                <a:ln w="12700">
                  <a:solidFill>
                    <a:schemeClr val="tx1"/>
                  </a:solidFill>
                </a:ln>
                <a:latin typeface="Times New Roman" panose="02020603050405020304" pitchFamily="18" charset="0"/>
                <a:cs typeface="Times New Roman" panose="02020603050405020304" pitchFamily="18" charset="0"/>
              </a:rPr>
              <a:t> За кошти чеської благодійної організації «Людина в біді» в мікрорайоні «Черемушки» побудовано свердловину, орієнтовна вартість якої 1250,0 тис. грн.</a:t>
            </a:r>
            <a:endParaRPr lang="ru-RU" sz="2000" b="1" dirty="0">
              <a:ln w="12700">
                <a:solidFill>
                  <a:schemeClr val="tx1"/>
                </a:solidFill>
              </a:ln>
              <a:latin typeface="Times New Roman" panose="02020603050405020304" pitchFamily="18" charset="0"/>
              <a:cs typeface="Times New Roman" panose="02020603050405020304" pitchFamily="18" charset="0"/>
            </a:endParaRPr>
          </a:p>
        </p:txBody>
      </p:sp>
      <p:pic>
        <p:nvPicPr>
          <p:cNvPr id="1026" name="Picture 2" descr="Нет описан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777" y="1757115"/>
            <a:ext cx="4133303" cy="2679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Нет описан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3905654"/>
            <a:ext cx="2232248" cy="29763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Нет описания."/>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599" b="15592"/>
          <a:stretch/>
        </p:blipFill>
        <p:spPr bwMode="auto">
          <a:xfrm>
            <a:off x="1172287" y="4437112"/>
            <a:ext cx="4407825" cy="23408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Disk_D\Презентации\2020\Звіт міського голови 2020\132629786_689559191724117_1970006754645671469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35"/>
          <a:stretch/>
        </p:blipFill>
        <p:spPr bwMode="auto">
          <a:xfrm>
            <a:off x="5365159" y="1680210"/>
            <a:ext cx="3743345" cy="225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17395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259632" y="188640"/>
            <a:ext cx="7601979" cy="2952328"/>
          </a:xfrm>
        </p:spPr>
        <p:txBody>
          <a:bodyPr>
            <a:noAutofit/>
          </a:body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За </a:t>
            </a:r>
            <a:r>
              <a:rPr lang="ru-RU" sz="2400" b="1" dirty="0" err="1">
                <a:ln w="12700">
                  <a:solidFill>
                    <a:schemeClr val="tx1"/>
                  </a:solidFill>
                </a:ln>
                <a:latin typeface="Times New Roman" panose="02020603050405020304" pitchFamily="18" charset="0"/>
                <a:cs typeface="Times New Roman" panose="02020603050405020304" pitchFamily="18" charset="0"/>
              </a:rPr>
              <a:t>звітний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період</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також</a:t>
            </a:r>
            <a:r>
              <a:rPr lang="ru-RU" sz="2400" b="1" dirty="0">
                <a:ln w="12700">
                  <a:solidFill>
                    <a:schemeClr val="tx1"/>
                  </a:solidFill>
                </a:ln>
                <a:latin typeface="Times New Roman" panose="02020603050405020304" pitchFamily="18" charset="0"/>
                <a:cs typeface="Times New Roman" panose="02020603050405020304" pitchFamily="18" charset="0"/>
              </a:rPr>
              <a:t> не лишились </a:t>
            </a:r>
            <a:r>
              <a:rPr lang="ru-RU" sz="2400" b="1" dirty="0" err="1">
                <a:ln w="12700">
                  <a:solidFill>
                    <a:schemeClr val="tx1"/>
                  </a:solidFill>
                </a:ln>
                <a:latin typeface="Times New Roman" panose="02020603050405020304" pitchFamily="18" charset="0"/>
                <a:cs typeface="Times New Roman" panose="02020603050405020304" pitchFamily="18" charset="0"/>
              </a:rPr>
              <a:t>осторонь</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проблемні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питання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освітлення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вулиць</a:t>
            </a:r>
            <a:r>
              <a:rPr lang="ru-RU" sz="2400" b="1" dirty="0">
                <a:ln w="12700">
                  <a:solidFill>
                    <a:schemeClr val="tx1"/>
                  </a:solidFill>
                </a:ln>
                <a:latin typeface="Times New Roman" panose="02020603050405020304" pitchFamily="18" charset="0"/>
                <a:cs typeface="Times New Roman" panose="02020603050405020304" pitchFamily="18" charset="0"/>
              </a:rPr>
              <a:t> приватного сектора, </a:t>
            </a:r>
            <a:r>
              <a:rPr lang="ru-RU" sz="2400" b="1" dirty="0" err="1">
                <a:ln w="12700">
                  <a:solidFill>
                    <a:schemeClr val="tx1"/>
                  </a:solidFill>
                </a:ln>
                <a:latin typeface="Times New Roman" panose="02020603050405020304" pitchFamily="18" charset="0"/>
                <a:cs typeface="Times New Roman" panose="02020603050405020304" pitchFamily="18" charset="0"/>
              </a:rPr>
              <a:t>відтак</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було</a:t>
            </a:r>
            <a:r>
              <a:rPr lang="ru-RU" sz="2400" b="1" dirty="0">
                <a:ln w="12700">
                  <a:solidFill>
                    <a:schemeClr val="tx1"/>
                  </a:solidFill>
                </a:ln>
                <a:latin typeface="Times New Roman" panose="02020603050405020304" pitchFamily="18" charset="0"/>
                <a:cs typeface="Times New Roman" panose="02020603050405020304" pitchFamily="18" charset="0"/>
              </a:rPr>
              <a:t> проведено </a:t>
            </a:r>
            <a:r>
              <a:rPr lang="ru-RU" sz="2400" b="1" dirty="0" err="1">
                <a:ln w="12700">
                  <a:solidFill>
                    <a:schemeClr val="tx1"/>
                  </a:solidFill>
                </a:ln>
                <a:latin typeface="Times New Roman" panose="02020603050405020304" pitchFamily="18" charset="0"/>
                <a:cs typeface="Times New Roman" panose="02020603050405020304" pitchFamily="18" charset="0"/>
              </a:rPr>
              <a:t>заміну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пошкоджених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ліній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електропроводів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протяжністю</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майже</a:t>
            </a:r>
            <a:r>
              <a:rPr lang="ru-RU" sz="2400" b="1" dirty="0">
                <a:ln w="12700">
                  <a:solidFill>
                    <a:schemeClr val="tx1"/>
                  </a:solidFill>
                </a:ln>
                <a:latin typeface="Times New Roman" panose="02020603050405020304" pitchFamily="18" charset="0"/>
                <a:cs typeface="Times New Roman" panose="02020603050405020304" pitchFamily="18" charset="0"/>
              </a:rPr>
              <a:t> 500 м.; </a:t>
            </a:r>
            <a:r>
              <a:rPr lang="ru-RU" sz="2400" b="1" dirty="0" err="1">
                <a:ln w="12700">
                  <a:solidFill>
                    <a:schemeClr val="tx1"/>
                  </a:solidFill>
                </a:ln>
                <a:latin typeface="Times New Roman" panose="02020603050405020304" pitchFamily="18" charset="0"/>
                <a:cs typeface="Times New Roman" panose="02020603050405020304" pitchFamily="18" charset="0"/>
              </a:rPr>
              <a:t>замінено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звичайних</a:t>
            </a:r>
            <a:r>
              <a:rPr lang="ru-RU" sz="2400" b="1" dirty="0">
                <a:ln w="12700">
                  <a:solidFill>
                    <a:schemeClr val="tx1"/>
                  </a:solidFill>
                </a:ln>
                <a:latin typeface="Times New Roman" panose="02020603050405020304" pitchFamily="18" charset="0"/>
                <a:cs typeface="Times New Roman" panose="02020603050405020304" pitchFamily="18" charset="0"/>
              </a:rPr>
              <a:t> ламп </a:t>
            </a:r>
            <a:r>
              <a:rPr lang="ru-RU" sz="2400" b="1" dirty="0" err="1">
                <a:ln w="12700">
                  <a:solidFill>
                    <a:schemeClr val="tx1"/>
                  </a:solidFill>
                </a:ln>
                <a:latin typeface="Times New Roman" panose="02020603050405020304" pitchFamily="18" charset="0"/>
                <a:cs typeface="Times New Roman" panose="02020603050405020304" pitchFamily="18" charset="0"/>
              </a:rPr>
              <a:t>накалювання</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приладах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зовнішнього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освітлення</a:t>
            </a:r>
            <a:r>
              <a:rPr lang="ru-RU" sz="2400" b="1" dirty="0">
                <a:ln w="12700">
                  <a:solidFill>
                    <a:schemeClr val="tx1"/>
                  </a:solidFill>
                </a:ln>
                <a:latin typeface="Times New Roman" panose="02020603050405020304" pitchFamily="18" charset="0"/>
                <a:cs typeface="Times New Roman" panose="02020603050405020304" pitchFamily="18" charset="0"/>
              </a:rPr>
              <a:t> на </a:t>
            </a:r>
            <a:r>
              <a:rPr lang="ru-RU" sz="2400" b="1" dirty="0" err="1">
                <a:ln w="12700">
                  <a:solidFill>
                    <a:schemeClr val="tx1"/>
                  </a:solidFill>
                </a:ln>
                <a:latin typeface="Times New Roman" panose="02020603050405020304" pitchFamily="18" charset="0"/>
                <a:cs typeface="Times New Roman" panose="02020603050405020304" pitchFamily="18" charset="0"/>
              </a:rPr>
              <a:t>енергозберігаючі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en-US" sz="2400" b="1" dirty="0">
                <a:ln w="12700">
                  <a:solidFill>
                    <a:schemeClr val="tx1"/>
                  </a:solidFill>
                </a:ln>
                <a:latin typeface="Times New Roman" panose="02020603050405020304" pitchFamily="18" charset="0"/>
                <a:cs typeface="Times New Roman" panose="02020603050405020304" pitchFamily="18" charset="0"/>
              </a:rPr>
              <a:t>LED </a:t>
            </a:r>
            <a:r>
              <a:rPr lang="ru-RU" sz="2400" b="1" dirty="0" err="1">
                <a:ln w="12700">
                  <a:solidFill>
                    <a:schemeClr val="tx1"/>
                  </a:solidFill>
                </a:ln>
                <a:latin typeface="Times New Roman" panose="02020603050405020304" pitchFamily="18" charset="0"/>
                <a:cs typeface="Times New Roman" panose="02020603050405020304" pitchFamily="18" charset="0"/>
              </a:rPr>
              <a:t>лампи</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кількості</a:t>
            </a:r>
            <a:r>
              <a:rPr lang="ru-RU" sz="2400" b="1" dirty="0">
                <a:ln w="12700">
                  <a:solidFill>
                    <a:schemeClr val="tx1"/>
                  </a:solidFill>
                </a:ln>
                <a:latin typeface="Times New Roman" panose="02020603050405020304" pitchFamily="18" charset="0"/>
                <a:cs typeface="Times New Roman" panose="02020603050405020304" pitchFamily="18" charset="0"/>
              </a:rPr>
              <a:t> 286 шт.; </a:t>
            </a:r>
            <a:r>
              <a:rPr lang="ru-RU" sz="2400" b="1" dirty="0" err="1">
                <a:ln w="12700">
                  <a:solidFill>
                    <a:schemeClr val="tx1"/>
                  </a:solidFill>
                </a:ln>
                <a:latin typeface="Times New Roman" panose="02020603050405020304" pitchFamily="18" charset="0"/>
                <a:cs typeface="Times New Roman" panose="02020603050405020304" pitchFamily="18" charset="0"/>
              </a:rPr>
              <a:t>монтовано</a:t>
            </a:r>
            <a:r>
              <a:rPr lang="ru-RU" sz="2400" b="1" dirty="0">
                <a:ln w="12700">
                  <a:solidFill>
                    <a:schemeClr val="tx1"/>
                  </a:solidFill>
                </a:ln>
                <a:latin typeface="Times New Roman" panose="02020603050405020304" pitchFamily="18" charset="0"/>
                <a:cs typeface="Times New Roman" panose="02020603050405020304" pitchFamily="18" charset="0"/>
              </a:rPr>
              <a:t> 56 </a:t>
            </a:r>
            <a:r>
              <a:rPr lang="ru-RU" sz="2400" b="1" dirty="0" err="1">
                <a:ln w="12700">
                  <a:solidFill>
                    <a:schemeClr val="tx1"/>
                  </a:solidFill>
                </a:ln>
                <a:latin typeface="Times New Roman" panose="02020603050405020304" pitchFamily="18" charset="0"/>
                <a:cs typeface="Times New Roman" panose="02020603050405020304" pitchFamily="18" charset="0"/>
              </a:rPr>
              <a:t>прожекторів</a:t>
            </a:r>
            <a:r>
              <a:rPr lang="ru-RU" sz="2400" b="1" dirty="0">
                <a:ln w="12700">
                  <a:solidFill>
                    <a:schemeClr val="tx1"/>
                  </a:solidFill>
                </a:ln>
                <a:latin typeface="Times New Roman" panose="02020603050405020304" pitchFamily="18" charset="0"/>
                <a:cs typeface="Times New Roman" panose="02020603050405020304" pitchFamily="18" charset="0"/>
              </a:rPr>
              <a:t> та 31 фотореле на мережах </a:t>
            </a:r>
            <a:r>
              <a:rPr lang="ru-RU" sz="2400" b="1" dirty="0" err="1">
                <a:ln w="12700">
                  <a:solidFill>
                    <a:schemeClr val="tx1"/>
                  </a:solidFill>
                </a:ln>
                <a:latin typeface="Times New Roman" panose="02020603050405020304" pitchFamily="18" charset="0"/>
                <a:cs typeface="Times New Roman" panose="02020603050405020304" pitchFamily="18" charset="0"/>
              </a:rPr>
              <a:t>зовнішнього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освітлення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нашого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міста</a:t>
            </a:r>
            <a:r>
              <a:rPr lang="ru-RU" sz="2400" b="1" dirty="0">
                <a:ln w="12700">
                  <a:solidFill>
                    <a:schemeClr val="tx1"/>
                  </a:solidFill>
                </a:ln>
                <a:latin typeface="Times New Roman" panose="02020603050405020304" pitchFamily="18" charset="0"/>
                <a:cs typeface="Times New Roman" panose="02020603050405020304" pitchFamily="18" charset="0"/>
              </a:rPr>
              <a:t>.</a:t>
            </a:r>
          </a:p>
        </p:txBody>
      </p:sp>
      <p:pic>
        <p:nvPicPr>
          <p:cNvPr id="9220" name="Picture 4" descr="D:\Disk_D\Презентации\2020\Звіт міського голови 2020\фото на презентацию\свет на 16-ом\IMG_00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189069"/>
            <a:ext cx="5137547" cy="3624228"/>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D:\Disk_D\Презентации\2020\Звіт міського голови 2020\фото на презентацию\свет на 16-ом\IMG_0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3189069"/>
            <a:ext cx="2694717" cy="17964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Disk_D\Презентации\2020\Звіт міського голови 2020\фото на презентацию\свет на 16-ом\IMG_55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5085184"/>
            <a:ext cx="2304256" cy="172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17701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259632" y="44624"/>
            <a:ext cx="7601979" cy="1008112"/>
          </a:xfrm>
        </p:spPr>
        <p:txBody>
          <a:bodyPr>
            <a:noAutofit/>
          </a:body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Закономірною</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a:ln w="12700">
                  <a:solidFill>
                    <a:schemeClr val="tx1"/>
                  </a:solidFill>
                </a:ln>
                <a:latin typeface="Times New Roman" panose="02020603050405020304" pitchFamily="18" charset="0"/>
                <a:cs typeface="Times New Roman" panose="02020603050405020304" pitchFamily="18" charset="0"/>
              </a:rPr>
              <a:t>та позитивною </a:t>
            </a:r>
            <a:r>
              <a:rPr lang="ru-RU" sz="2400" b="1" dirty="0" err="1">
                <a:ln w="12700">
                  <a:solidFill>
                    <a:schemeClr val="tx1"/>
                  </a:solidFill>
                </a:ln>
                <a:latin typeface="Times New Roman" panose="02020603050405020304" pitchFamily="18" charset="0"/>
                <a:cs typeface="Times New Roman" panose="02020603050405020304" pitchFamily="18" charset="0"/>
              </a:rPr>
              <a:t>рисою</a:t>
            </a:r>
            <a:r>
              <a:rPr lang="ru-RU" sz="2400" b="1" dirty="0">
                <a:ln w="12700">
                  <a:solidFill>
                    <a:schemeClr val="tx1"/>
                  </a:solidFill>
                </a:ln>
                <a:latin typeface="Times New Roman" panose="02020603050405020304" pitchFamily="18" charset="0"/>
                <a:cs typeface="Times New Roman" panose="02020603050405020304" pitchFamily="18" charset="0"/>
              </a:rPr>
              <a:t> став </a:t>
            </a:r>
            <a:r>
              <a:rPr lang="ru-RU" sz="2400" b="1" dirty="0" err="1">
                <a:ln w="12700">
                  <a:solidFill>
                    <a:schemeClr val="tx1"/>
                  </a:solidFill>
                </a:ln>
                <a:latin typeface="Times New Roman" panose="02020603050405020304" pitchFamily="18" charset="0"/>
                <a:cs typeface="Times New Roman" panose="02020603050405020304" pitchFamily="18" charset="0"/>
              </a:rPr>
              <a:t>розвиток</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рекреаційних</a:t>
            </a:r>
            <a:r>
              <a:rPr lang="ru-RU" sz="2400" b="1" dirty="0">
                <a:ln w="12700">
                  <a:solidFill>
                    <a:schemeClr val="tx1"/>
                  </a:solidFill>
                </a:ln>
                <a:latin typeface="Times New Roman" panose="02020603050405020304" pitchFamily="18" charset="0"/>
                <a:cs typeface="Times New Roman" panose="02020603050405020304" pitchFamily="18" charset="0"/>
              </a:rPr>
              <a:t> зон та </a:t>
            </a:r>
            <a:r>
              <a:rPr lang="ru-RU" sz="2400" b="1" dirty="0" err="1">
                <a:ln w="12700">
                  <a:solidFill>
                    <a:schemeClr val="tx1"/>
                  </a:solidFill>
                </a:ln>
                <a:latin typeface="Times New Roman" panose="02020603050405020304" pitchFamily="18" charset="0"/>
                <a:cs typeface="Times New Roman" panose="02020603050405020304" pitchFamily="18" charset="0"/>
              </a:rPr>
              <a:t>створення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нових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насаджень</a:t>
            </a:r>
            <a:r>
              <a:rPr lang="ru-RU" sz="2400" b="1" dirty="0">
                <a:ln w="12700">
                  <a:solidFill>
                    <a:schemeClr val="tx1"/>
                  </a:solidFill>
                </a:ln>
                <a:latin typeface="Times New Roman" panose="02020603050405020304" pitchFamily="18" charset="0"/>
                <a:cs typeface="Times New Roman" panose="02020603050405020304" pitchFamily="18" charset="0"/>
              </a:rPr>
              <a:t>. </a:t>
            </a:r>
          </a:p>
        </p:txBody>
      </p:sp>
      <p:pic>
        <p:nvPicPr>
          <p:cNvPr id="9218" name="Picture 2" descr="D:\Disk_D\Презентации\2020\Звіт міського голови 2020\фото на презентацию\деревья по Мира\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055" y="2276872"/>
            <a:ext cx="4217441" cy="316835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Disk_D\Презентации\2020\Звіт міського голови 2020\фото на презентацию\деревья по Мира\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340768"/>
            <a:ext cx="3601228" cy="479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5360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289498" y="116632"/>
            <a:ext cx="7572113" cy="1368152"/>
          </a:xfrm>
        </p:spPr>
        <p:txBody>
          <a:bodyPr>
            <a:noAutofit/>
          </a:body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На </a:t>
            </a:r>
            <a:r>
              <a:rPr lang="ru-RU" sz="2400" b="1" dirty="0" err="1">
                <a:ln w="12700">
                  <a:solidFill>
                    <a:schemeClr val="tx1"/>
                  </a:solidFill>
                </a:ln>
                <a:latin typeface="Times New Roman" panose="02020603050405020304" pitchFamily="18" charset="0"/>
                <a:cs typeface="Times New Roman" panose="02020603050405020304" pitchFamily="18" charset="0"/>
              </a:rPr>
              <a:t>міському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пляжі</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центральній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частині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міста</a:t>
            </a:r>
            <a:r>
              <a:rPr lang="ru-RU" sz="2400" b="1" dirty="0">
                <a:ln w="12700">
                  <a:solidFill>
                    <a:schemeClr val="tx1"/>
                  </a:solidFill>
                </a:ln>
                <a:latin typeface="Times New Roman" panose="02020603050405020304" pitchFamily="18" charset="0"/>
                <a:cs typeface="Times New Roman" panose="02020603050405020304" pitchFamily="18" charset="0"/>
              </a:rPr>
              <a:t> на пруду «</a:t>
            </a:r>
            <a:r>
              <a:rPr lang="ru-RU" sz="2400" b="1" dirty="0" err="1">
                <a:ln w="12700">
                  <a:solidFill>
                    <a:schemeClr val="tx1"/>
                  </a:solidFill>
                </a:ln>
                <a:latin typeface="Times New Roman" panose="02020603050405020304" pitchFamily="18" charset="0"/>
                <a:cs typeface="Times New Roman" panose="02020603050405020304" pitchFamily="18" charset="0"/>
              </a:rPr>
              <a:t>Парковий</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цьому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році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було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розчищено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пляжну</a:t>
            </a:r>
            <a:r>
              <a:rPr lang="ru-RU" sz="2400" b="1" dirty="0">
                <a:ln w="12700">
                  <a:solidFill>
                    <a:schemeClr val="tx1"/>
                  </a:solidFill>
                </a:ln>
                <a:latin typeface="Times New Roman" panose="02020603050405020304" pitchFamily="18" charset="0"/>
                <a:cs typeface="Times New Roman" panose="02020603050405020304" pitchFamily="18" charset="0"/>
              </a:rPr>
              <a:t> зону </a:t>
            </a:r>
            <a:r>
              <a:rPr lang="ru-RU" sz="2400" b="1" dirty="0" err="1">
                <a:ln w="12700">
                  <a:solidFill>
                    <a:schemeClr val="tx1"/>
                  </a:solidFill>
                </a:ln>
                <a:latin typeface="Times New Roman" panose="02020603050405020304" pitchFamily="18" charset="0"/>
                <a:cs typeface="Times New Roman" panose="02020603050405020304" pitchFamily="18" charset="0"/>
              </a:rPr>
              <a:t>під</a:t>
            </a:r>
            <a:r>
              <a:rPr lang="ru-RU" sz="2400" b="1" dirty="0">
                <a:ln w="12700">
                  <a:solidFill>
                    <a:schemeClr val="tx1"/>
                  </a:solidFill>
                </a:ln>
                <a:latin typeface="Times New Roman" panose="02020603050405020304" pitchFamily="18" charset="0"/>
                <a:cs typeface="Times New Roman" panose="02020603050405020304" pitchFamily="18" charset="0"/>
              </a:rPr>
              <a:t> водяною </a:t>
            </a:r>
            <a:r>
              <a:rPr lang="ru-RU" sz="2400" b="1" dirty="0" err="1">
                <a:ln w="12700">
                  <a:solidFill>
                    <a:schemeClr val="tx1"/>
                  </a:solidFill>
                </a:ln>
                <a:latin typeface="Times New Roman" panose="02020603050405020304" pitchFamily="18" charset="0"/>
                <a:cs typeface="Times New Roman" panose="02020603050405020304" pitchFamily="18" charset="0"/>
              </a:rPr>
              <a:t>гладдю</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від</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сміття</a:t>
            </a:r>
            <a:r>
              <a:rPr lang="ru-RU" sz="2400" b="1" dirty="0">
                <a:ln w="12700">
                  <a:solidFill>
                    <a:schemeClr val="tx1"/>
                  </a:solidFill>
                </a:ln>
                <a:latin typeface="Times New Roman" panose="02020603050405020304" pitchFamily="18" charset="0"/>
                <a:cs typeface="Times New Roman" panose="02020603050405020304" pitchFamily="18" charset="0"/>
              </a:rPr>
              <a:t> за </a:t>
            </a:r>
            <a:r>
              <a:rPr lang="ru-RU" sz="2400" b="1" dirty="0" err="1">
                <a:ln w="12700">
                  <a:solidFill>
                    <a:schemeClr val="tx1"/>
                  </a:solidFill>
                </a:ln>
                <a:latin typeface="Times New Roman" panose="02020603050405020304" pitchFamily="18" charset="0"/>
                <a:cs typeface="Times New Roman" panose="02020603050405020304" pitchFamily="18" charset="0"/>
              </a:rPr>
              <a:t>допомоги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водолазів</a:t>
            </a:r>
            <a:r>
              <a:rPr lang="ru-RU" sz="2400" b="1" dirty="0">
                <a:ln w="12700">
                  <a:solidFill>
                    <a:schemeClr val="tx1"/>
                  </a:solidFill>
                </a:ln>
                <a:latin typeface="Times New Roman" panose="02020603050405020304" pitchFamily="18" charset="0"/>
                <a:cs typeface="Times New Roman" panose="02020603050405020304" pitchFamily="18" charset="0"/>
              </a:rPr>
              <a:t>. </a:t>
            </a:r>
          </a:p>
        </p:txBody>
      </p:sp>
      <p:pic>
        <p:nvPicPr>
          <p:cNvPr id="10242" name="Picture 2" descr="D:\Disk_D\Презентации\2020\Звіт міського голови 2020\фото на презентацию\водолазі на Большом\IMG_01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077072"/>
            <a:ext cx="3655568" cy="274167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Disk_D\Презентации\2020\Звіт міського голови 2020\фото на презентацию\водолазі на Большом\IMG_01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1628800"/>
            <a:ext cx="374441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Disk_D\Презентации\2020\Звіт міського голови 2020\фото на презентацию\водолазі на Большом\IMG_01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4491118"/>
            <a:ext cx="3096344" cy="2322258"/>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D:\Disk_D\Презентации\2020\Звіт міського голови 2020\фото на презентацию\водолазі на Большом\IMG_01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9656" y="1628799"/>
            <a:ext cx="3126641" cy="2344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92454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193958" y="2495937"/>
            <a:ext cx="72008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p:cNvSpPr txBox="1">
            <a:spLocks/>
          </p:cNvSpPr>
          <p:nvPr/>
        </p:nvSpPr>
        <p:spPr>
          <a:xfrm>
            <a:off x="655288" y="-90264"/>
            <a:ext cx="882047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800" b="1" dirty="0" smtClean="0">
                <a:ln w="12700">
                  <a:solidFill>
                    <a:schemeClr val="tx1"/>
                  </a:solidFill>
                </a:ln>
                <a:solidFill>
                  <a:srgbClr val="FFC000"/>
                </a:solidFill>
                <a:latin typeface="Times New Roman" panose="02020603050405020304" pitchFamily="18" charset="0"/>
                <a:cs typeface="Times New Roman" panose="02020603050405020304" pitchFamily="18" charset="0"/>
              </a:rPr>
              <a:t>Земельні відносини</a:t>
            </a:r>
            <a:endParaRPr lang="ru-RU" sz="4800" b="1" dirty="0">
              <a:ln w="12700">
                <a:solidFill>
                  <a:schemeClr val="tx1"/>
                </a:solidFill>
              </a:ln>
              <a:solidFill>
                <a:srgbClr val="FFC000"/>
              </a:solidFill>
              <a:latin typeface="Times New Roman" panose="02020603050405020304" pitchFamily="18" charset="0"/>
              <a:cs typeface="Times New Roman" panose="02020603050405020304" pitchFamily="18" charset="0"/>
            </a:endParaRPr>
          </a:p>
        </p:txBody>
      </p:sp>
      <p:sp>
        <p:nvSpPr>
          <p:cNvPr id="10" name="Заголовок 1"/>
          <p:cNvSpPr>
            <a:spLocks noGrp="1"/>
          </p:cNvSpPr>
          <p:nvPr>
            <p:ph type="title"/>
          </p:nvPr>
        </p:nvSpPr>
        <p:spPr>
          <a:xfrm>
            <a:off x="2051720" y="2060848"/>
            <a:ext cx="6708017" cy="1728192"/>
          </a:xfrm>
        </p:spPr>
        <p:txBody>
          <a:bodyPr>
            <a:noAutofit/>
          </a:bodyPr>
          <a:lstStyle/>
          <a:p>
            <a:r>
              <a:rPr lang="ru-RU" sz="2400" b="1" dirty="0" smtClean="0">
                <a:ln w="12700">
                  <a:solidFill>
                    <a:schemeClr val="tx1"/>
                  </a:solidFill>
                </a:ln>
                <a:latin typeface="Times New Roman" panose="02020603050405020304" pitchFamily="18" charset="0"/>
                <a:cs typeface="Times New Roman" panose="02020603050405020304" pitchFamily="18" charset="0"/>
              </a:rPr>
              <a:t>- для </a:t>
            </a:r>
            <a:r>
              <a:rPr lang="ru-RU" sz="2400" b="1" dirty="0" err="1">
                <a:ln w="12700">
                  <a:solidFill>
                    <a:schemeClr val="tx1"/>
                  </a:solidFill>
                </a:ln>
                <a:latin typeface="Times New Roman" panose="02020603050405020304" pitchFamily="18" charset="0"/>
                <a:cs typeface="Times New Roman" panose="02020603050405020304" pitchFamily="18" charset="0"/>
              </a:rPr>
              <a:t>підприємницької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діяльності</a:t>
            </a:r>
            <a:r>
              <a:rPr lang="ru-RU" sz="2400" b="1" dirty="0">
                <a:ln w="12700">
                  <a:solidFill>
                    <a:schemeClr val="tx1"/>
                  </a:solidFill>
                </a:ln>
                <a:latin typeface="Times New Roman" panose="02020603050405020304" pitchFamily="18" charset="0"/>
                <a:cs typeface="Times New Roman" panose="02020603050405020304" pitchFamily="18" charset="0"/>
              </a:rPr>
              <a:t> – 81 </a:t>
            </a:r>
            <a:r>
              <a:rPr lang="ru-RU" sz="2400" b="1" dirty="0" err="1" smtClean="0">
                <a:ln w="12700">
                  <a:solidFill>
                    <a:schemeClr val="tx1"/>
                  </a:solidFill>
                </a:ln>
                <a:latin typeface="Times New Roman" panose="02020603050405020304" pitchFamily="18" charset="0"/>
                <a:cs typeface="Times New Roman" panose="02020603050405020304" pitchFamily="18" charset="0"/>
              </a:rPr>
              <a:t>ділянка</a:t>
            </a:r>
            <a:r>
              <a:rPr lang="ru-RU" sz="2400" b="1" dirty="0" smtClean="0">
                <a:ln w="12700">
                  <a:solidFill>
                    <a:schemeClr val="tx1"/>
                  </a:solidFill>
                </a:ln>
                <a:latin typeface="Times New Roman" panose="02020603050405020304" pitchFamily="18" charset="0"/>
                <a:cs typeface="Times New Roman" panose="02020603050405020304" pitchFamily="18" charset="0"/>
              </a:rPr>
              <a:t>; </a:t>
            </a:r>
            <a:br>
              <a:rPr lang="ru-RU" sz="2400" b="1" dirty="0" smtClean="0">
                <a:ln w="12700">
                  <a:solidFill>
                    <a:schemeClr val="tx1"/>
                  </a:solidFill>
                </a:ln>
                <a:latin typeface="Times New Roman" panose="02020603050405020304" pitchFamily="18" charset="0"/>
                <a:cs typeface="Times New Roman" panose="02020603050405020304" pitchFamily="18" charset="0"/>
              </a:rPr>
            </a:br>
            <a:r>
              <a:rPr lang="ru-RU" sz="2400" b="1" dirty="0" smtClean="0">
                <a:ln w="12700">
                  <a:solidFill>
                    <a:schemeClr val="tx1"/>
                  </a:solidFill>
                </a:ln>
                <a:latin typeface="Times New Roman" panose="02020603050405020304" pitchFamily="18" charset="0"/>
                <a:cs typeface="Times New Roman" panose="02020603050405020304" pitchFamily="18" charset="0"/>
              </a:rPr>
              <a:t>- для </a:t>
            </a:r>
            <a:r>
              <a:rPr lang="ru-RU" sz="2400" b="1" dirty="0" err="1">
                <a:ln w="12700">
                  <a:solidFill>
                    <a:schemeClr val="tx1"/>
                  </a:solidFill>
                </a:ln>
                <a:latin typeface="Times New Roman" panose="02020603050405020304" pitchFamily="18" charset="0"/>
                <a:cs typeface="Times New Roman" panose="02020603050405020304" pitchFamily="18" charset="0"/>
              </a:rPr>
              <a:t>промисловості</a:t>
            </a:r>
            <a:r>
              <a:rPr lang="ru-RU" sz="2400" b="1" dirty="0">
                <a:ln w="12700">
                  <a:solidFill>
                    <a:schemeClr val="tx1"/>
                  </a:solidFill>
                </a:ln>
                <a:latin typeface="Times New Roman" panose="02020603050405020304" pitchFamily="18" charset="0"/>
                <a:cs typeface="Times New Roman" panose="02020603050405020304" pitchFamily="18" charset="0"/>
              </a:rPr>
              <a:t> – 32 </a:t>
            </a:r>
            <a:r>
              <a:rPr lang="ru-RU" sz="2400" b="1" dirty="0" err="1">
                <a:ln w="12700">
                  <a:solidFill>
                    <a:schemeClr val="tx1"/>
                  </a:solidFill>
                </a:ln>
                <a:latin typeface="Times New Roman" panose="02020603050405020304" pitchFamily="18" charset="0"/>
                <a:cs typeface="Times New Roman" panose="02020603050405020304" pitchFamily="18" charset="0"/>
              </a:rPr>
              <a:t>ділянки</a:t>
            </a:r>
            <a:r>
              <a:rPr lang="ru-RU" sz="2400" b="1" dirty="0" smtClean="0">
                <a:ln w="12700">
                  <a:solidFill>
                    <a:schemeClr val="tx1"/>
                  </a:solidFill>
                </a:ln>
                <a:latin typeface="Times New Roman" panose="02020603050405020304" pitchFamily="18" charset="0"/>
                <a:cs typeface="Times New Roman" panose="02020603050405020304" pitchFamily="18" charset="0"/>
              </a:rPr>
              <a:t>;</a:t>
            </a:r>
            <a:br>
              <a:rPr lang="ru-RU" sz="2400" b="1" dirty="0" smtClean="0">
                <a:ln w="12700">
                  <a:solidFill>
                    <a:schemeClr val="tx1"/>
                  </a:solidFill>
                </a:ln>
                <a:latin typeface="Times New Roman" panose="02020603050405020304" pitchFamily="18" charset="0"/>
                <a:cs typeface="Times New Roman" panose="02020603050405020304" pitchFamily="18" charset="0"/>
              </a:rPr>
            </a:br>
            <a:r>
              <a:rPr lang="ru-RU" sz="2400" b="1" dirty="0" smtClean="0">
                <a:ln w="12700">
                  <a:solidFill>
                    <a:schemeClr val="tx1"/>
                  </a:solidFill>
                </a:ln>
                <a:latin typeface="Times New Roman" panose="02020603050405020304" pitchFamily="18" charset="0"/>
                <a:cs typeface="Times New Roman" panose="02020603050405020304" pitchFamily="18" charset="0"/>
              </a:rPr>
              <a:t>- для </a:t>
            </a:r>
            <a:r>
              <a:rPr lang="ru-RU" sz="2400" b="1" dirty="0" err="1">
                <a:ln w="12700">
                  <a:solidFill>
                    <a:schemeClr val="tx1"/>
                  </a:solidFill>
                </a:ln>
                <a:latin typeface="Times New Roman" panose="02020603050405020304" pitchFamily="18" charset="0"/>
                <a:cs typeface="Times New Roman" panose="02020603050405020304" pitchFamily="18" charset="0"/>
              </a:rPr>
              <a:t>виробництва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сільськогосподарської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продукції</a:t>
            </a:r>
            <a:r>
              <a:rPr lang="ru-RU" sz="2400" b="1" dirty="0">
                <a:ln w="12700">
                  <a:solidFill>
                    <a:schemeClr val="tx1"/>
                  </a:solidFill>
                </a:ln>
                <a:latin typeface="Times New Roman" panose="02020603050405020304" pitchFamily="18" charset="0"/>
                <a:cs typeface="Times New Roman" panose="02020603050405020304" pitchFamily="18" charset="0"/>
              </a:rPr>
              <a:t> – 3 </a:t>
            </a:r>
            <a:r>
              <a:rPr lang="ru-RU" sz="2400" b="1" dirty="0" err="1">
                <a:ln w="12700">
                  <a:solidFill>
                    <a:schemeClr val="tx1"/>
                  </a:solidFill>
                </a:ln>
                <a:latin typeface="Times New Roman" panose="02020603050405020304" pitchFamily="18" charset="0"/>
                <a:cs typeface="Times New Roman" panose="02020603050405020304" pitchFamily="18" charset="0"/>
              </a:rPr>
              <a:t>ділянки</a:t>
            </a:r>
            <a:r>
              <a:rPr lang="ru-RU" sz="2400" b="1" dirty="0">
                <a:ln w="12700">
                  <a:solidFill>
                    <a:schemeClr val="tx1"/>
                  </a:solidFill>
                </a:ln>
                <a:latin typeface="Times New Roman" panose="02020603050405020304" pitchFamily="18" charset="0"/>
                <a:cs typeface="Times New Roman" panose="02020603050405020304" pitchFamily="18" charset="0"/>
              </a:rPr>
              <a:t>. </a:t>
            </a:r>
          </a:p>
        </p:txBody>
      </p:sp>
      <p:sp>
        <p:nvSpPr>
          <p:cNvPr id="11" name="Заголовок 1"/>
          <p:cNvSpPr txBox="1">
            <a:spLocks/>
          </p:cNvSpPr>
          <p:nvPr/>
        </p:nvSpPr>
        <p:spPr>
          <a:xfrm>
            <a:off x="1431866" y="908721"/>
            <a:ext cx="7572113" cy="139299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Попаснянською</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міською</a:t>
            </a:r>
            <a:r>
              <a:rPr lang="ru-RU" sz="2400" b="1" dirty="0" smtClean="0">
                <a:ln w="12700">
                  <a:solidFill>
                    <a:schemeClr val="tx1"/>
                  </a:solidFill>
                </a:ln>
                <a:latin typeface="Times New Roman" panose="02020603050405020304" pitchFamily="18" charset="0"/>
                <a:cs typeface="Times New Roman" panose="02020603050405020304" pitchFamily="18" charset="0"/>
              </a:rPr>
              <a:t> радою </a:t>
            </a:r>
            <a:r>
              <a:rPr lang="ru-RU" sz="2400" b="1" dirty="0" err="1" smtClean="0">
                <a:ln w="12700">
                  <a:solidFill>
                    <a:schemeClr val="tx1"/>
                  </a:solidFill>
                </a:ln>
                <a:latin typeface="Times New Roman" panose="02020603050405020304" pitchFamily="18" charset="0"/>
                <a:cs typeface="Times New Roman" panose="02020603050405020304" pitchFamily="18" charset="0"/>
              </a:rPr>
              <a:t>фізичним</a:t>
            </a:r>
            <a:r>
              <a:rPr lang="ru-RU" sz="2400" b="1" dirty="0" smtClean="0">
                <a:ln w="12700">
                  <a:solidFill>
                    <a:schemeClr val="tx1"/>
                  </a:solidFill>
                </a:ln>
                <a:latin typeface="Times New Roman" panose="02020603050405020304" pitchFamily="18" charset="0"/>
                <a:cs typeface="Times New Roman" panose="02020603050405020304" pitchFamily="18" charset="0"/>
              </a:rPr>
              <a:t> та </a:t>
            </a:r>
            <a:r>
              <a:rPr lang="ru-RU" sz="2400" b="1" dirty="0" err="1" smtClean="0">
                <a:ln w="12700">
                  <a:solidFill>
                    <a:schemeClr val="tx1"/>
                  </a:solidFill>
                </a:ln>
                <a:latin typeface="Times New Roman" panose="02020603050405020304" pitchFamily="18" charset="0"/>
                <a:cs typeface="Times New Roman" panose="02020603050405020304" pitchFamily="18" charset="0"/>
              </a:rPr>
              <a:t>юридичним</a:t>
            </a:r>
            <a:r>
              <a:rPr lang="ru-RU" sz="2400" b="1" dirty="0" smtClean="0">
                <a:ln w="12700">
                  <a:solidFill>
                    <a:schemeClr val="tx1"/>
                  </a:solidFill>
                </a:ln>
                <a:latin typeface="Times New Roman" panose="02020603050405020304" pitchFamily="18" charset="0"/>
                <a:cs typeface="Times New Roman" panose="02020603050405020304" pitchFamily="18" charset="0"/>
              </a:rPr>
              <a:t> особам </a:t>
            </a:r>
            <a:r>
              <a:rPr lang="ru-RU" sz="2400" b="1" dirty="0" err="1" smtClean="0">
                <a:ln w="12700">
                  <a:solidFill>
                    <a:schemeClr val="tx1"/>
                  </a:solidFill>
                </a:ln>
                <a:latin typeface="Times New Roman" panose="02020603050405020304" pitchFamily="18" charset="0"/>
                <a:cs typeface="Times New Roman" panose="02020603050405020304" pitchFamily="18" charset="0"/>
              </a:rPr>
              <a:t>надано</a:t>
            </a:r>
            <a:r>
              <a:rPr lang="ru-RU" sz="2400" b="1" dirty="0" smtClean="0">
                <a:ln w="12700">
                  <a:solidFill>
                    <a:schemeClr val="tx1"/>
                  </a:solidFill>
                </a:ln>
                <a:latin typeface="Times New Roman" panose="02020603050405020304" pitchFamily="18" charset="0"/>
                <a:cs typeface="Times New Roman" panose="02020603050405020304" pitchFamily="18" charset="0"/>
              </a:rPr>
              <a:t> в </a:t>
            </a:r>
            <a:r>
              <a:rPr lang="ru-RU" sz="2400" b="1" dirty="0" err="1" smtClean="0">
                <a:ln w="12700">
                  <a:solidFill>
                    <a:schemeClr val="tx1"/>
                  </a:solidFill>
                </a:ln>
                <a:latin typeface="Times New Roman" panose="02020603050405020304" pitchFamily="18" charset="0"/>
                <a:cs typeface="Times New Roman" panose="02020603050405020304" pitchFamily="18" charset="0"/>
              </a:rPr>
              <a:t>оренду</a:t>
            </a:r>
            <a:r>
              <a:rPr lang="ru-RU" sz="2400" b="1" dirty="0" smtClean="0">
                <a:ln w="12700">
                  <a:solidFill>
                    <a:schemeClr val="tx1"/>
                  </a:solidFill>
                </a:ln>
                <a:latin typeface="Times New Roman" panose="02020603050405020304" pitchFamily="18" charset="0"/>
                <a:cs typeface="Times New Roman" panose="02020603050405020304" pitchFamily="18" charset="0"/>
              </a:rPr>
              <a:t> 116 </a:t>
            </a:r>
            <a:r>
              <a:rPr lang="ru-RU" sz="2400" b="1" dirty="0" err="1" smtClean="0">
                <a:ln w="12700">
                  <a:solidFill>
                    <a:schemeClr val="tx1"/>
                  </a:solidFill>
                </a:ln>
                <a:latin typeface="Times New Roman" panose="02020603050405020304" pitchFamily="18" charset="0"/>
                <a:cs typeface="Times New Roman" panose="02020603050405020304" pitchFamily="18" charset="0"/>
              </a:rPr>
              <a:t>земельних</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ділянок</a:t>
            </a:r>
            <a:r>
              <a:rPr lang="ru-RU" sz="2400" b="1" dirty="0" smtClean="0">
                <a:ln w="12700">
                  <a:solidFill>
                    <a:schemeClr val="tx1"/>
                  </a:solidFill>
                </a:ln>
                <a:latin typeface="Times New Roman" panose="02020603050405020304" pitchFamily="18" charset="0"/>
                <a:cs typeface="Times New Roman" panose="02020603050405020304" pitchFamily="18" charset="0"/>
              </a:rPr>
              <a:t>: </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1463856" y="3717032"/>
            <a:ext cx="7572113" cy="7781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ru-RU" sz="2400" b="1" dirty="0" err="1" smtClean="0">
                <a:ln w="12700">
                  <a:solidFill>
                    <a:schemeClr val="tx1"/>
                  </a:solidFill>
                </a:ln>
                <a:latin typeface="Times New Roman" panose="02020603050405020304" pitchFamily="18" charset="0"/>
                <a:cs typeface="Times New Roman" panose="02020603050405020304" pitchFamily="18" charset="0"/>
              </a:rPr>
              <a:t>Загальна</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площа</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наданих</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ділянок</a:t>
            </a:r>
            <a:r>
              <a:rPr lang="ru-RU" sz="2400" b="1" dirty="0" smtClean="0">
                <a:ln w="12700">
                  <a:solidFill>
                    <a:schemeClr val="tx1"/>
                  </a:solidFill>
                </a:ln>
                <a:latin typeface="Times New Roman" panose="02020603050405020304" pitchFamily="18" charset="0"/>
                <a:cs typeface="Times New Roman" panose="02020603050405020304" pitchFamily="18" charset="0"/>
              </a:rPr>
              <a:t> - 180,1545 га. </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11266" name="Picture 2" descr="Що таке нерозподілені земельні ділянки та невитребувані земельні частки  (паї) | Старосамбірська міська ра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194" y="4448977"/>
            <a:ext cx="3323054" cy="22067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24311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56707231"/>
              </p:ext>
            </p:extLst>
          </p:nvPr>
        </p:nvGraphicFramePr>
        <p:xfrm>
          <a:off x="1313638" y="2852936"/>
          <a:ext cx="7380820" cy="3995928"/>
        </p:xfrm>
        <a:graphic>
          <a:graphicData uri="http://schemas.openxmlformats.org/drawingml/2006/table">
            <a:tbl>
              <a:tblPr firstRow="1" firstCol="1" bandRow="1">
                <a:tableStyleId>{5C22544A-7EE6-4342-B048-85BDC9FD1C3A}</a:tableStyleId>
              </a:tblPr>
              <a:tblGrid>
                <a:gridCol w="5992349">
                  <a:extLst>
                    <a:ext uri="{9D8B030D-6E8A-4147-A177-3AD203B41FA5}">
                      <a16:colId xmlns="" xmlns:a16="http://schemas.microsoft.com/office/drawing/2014/main" val="241583743"/>
                    </a:ext>
                  </a:extLst>
                </a:gridCol>
                <a:gridCol w="1388471">
                  <a:extLst>
                    <a:ext uri="{9D8B030D-6E8A-4147-A177-3AD203B41FA5}">
                      <a16:colId xmlns="" xmlns:a16="http://schemas.microsoft.com/office/drawing/2014/main" val="646351607"/>
                    </a:ext>
                  </a:extLst>
                </a:gridCol>
              </a:tblGrid>
              <a:tr h="225547">
                <a:tc>
                  <a:txBody>
                    <a:bodyPr/>
                    <a:lstStyle/>
                    <a:p>
                      <a:pPr algn="ctr">
                        <a:lnSpc>
                          <a:spcPct val="115000"/>
                        </a:lnSpc>
                        <a:spcAft>
                          <a:spcPts val="0"/>
                        </a:spcAft>
                      </a:pPr>
                      <a:r>
                        <a:rPr lang="uk-UA" sz="2000" dirty="0">
                          <a:solidFill>
                            <a:schemeClr val="tx1"/>
                          </a:solidFill>
                          <a:effectLst/>
                          <a:latin typeface="Times New Roman" panose="02020603050405020304" pitchFamily="18" charset="0"/>
                          <a:cs typeface="Times New Roman" panose="02020603050405020304" pitchFamily="18" charset="0"/>
                        </a:rPr>
                        <a:t>Категорія громадян</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uk-UA" sz="2000">
                          <a:solidFill>
                            <a:schemeClr val="tx1"/>
                          </a:solidFill>
                          <a:effectLst/>
                          <a:latin typeface="Times New Roman" panose="02020603050405020304" pitchFamily="18" charset="0"/>
                          <a:cs typeface="Times New Roman" panose="02020603050405020304" pitchFamily="18" charset="0"/>
                        </a:rPr>
                        <a:t>Кількість, осіб</a:t>
                      </a:r>
                      <a:endPar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50372706"/>
                  </a:ext>
                </a:extLst>
              </a:tr>
              <a:tr h="902187">
                <a:tc>
                  <a:txBody>
                    <a:bodyPr/>
                    <a:lstStyle/>
                    <a:p>
                      <a:pPr>
                        <a:lnSpc>
                          <a:spcPct val="115000"/>
                        </a:lnSpc>
                        <a:spcAft>
                          <a:spcPts val="0"/>
                        </a:spcAft>
                      </a:pPr>
                      <a:r>
                        <a:rPr lang="uk-UA" sz="2000" dirty="0">
                          <a:solidFill>
                            <a:schemeClr val="tx1"/>
                          </a:solidFill>
                          <a:effectLst/>
                          <a:latin typeface="Times New Roman" panose="02020603050405020304" pitchFamily="18" charset="0"/>
                          <a:cs typeface="Times New Roman" panose="02020603050405020304" pitchFamily="18" charset="0"/>
                        </a:rPr>
                        <a:t>Першочергове одержання житлових приміщень (багатодітні сім’ї, одинока мати, учасники бойових дій, сім’я, яка виховує дитину-інваліда, інші)</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uk-UA" sz="2400" b="1" dirty="0" smtClean="0">
                          <a:solidFill>
                            <a:schemeClr val="tx1"/>
                          </a:solidFill>
                          <a:effectLst/>
                          <a:latin typeface="Times New Roman" panose="02020603050405020304" pitchFamily="18" charset="0"/>
                          <a:cs typeface="Times New Roman" panose="02020603050405020304" pitchFamily="18" charset="0"/>
                        </a:rPr>
                        <a:t>15</a:t>
                      </a:r>
                      <a:endParaRPr lang="ru-RU"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4354538"/>
                  </a:ext>
                </a:extLst>
              </a:tr>
              <a:tr h="902187">
                <a:tc>
                  <a:txBody>
                    <a:bodyPr/>
                    <a:lstStyle/>
                    <a:p>
                      <a:pPr>
                        <a:lnSpc>
                          <a:spcPct val="115000"/>
                        </a:lnSpc>
                        <a:spcAft>
                          <a:spcPts val="0"/>
                        </a:spcAft>
                      </a:pPr>
                      <a:r>
                        <a:rPr lang="uk-UA" sz="2000" dirty="0">
                          <a:solidFill>
                            <a:schemeClr val="tx1"/>
                          </a:solidFill>
                          <a:effectLst/>
                          <a:latin typeface="Times New Roman" panose="02020603050405020304" pitchFamily="18" charset="0"/>
                          <a:cs typeface="Times New Roman" panose="02020603050405020304" pitchFamily="18" charset="0"/>
                        </a:rPr>
                        <a:t>Позачергове одержання житлових приміщень (направлений у порядку розподілу на роботу в іншу місцевість, діти-сироти та діти, позбавлені батьківського піклування) </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uk-UA" sz="2400" b="1" dirty="0" smtClean="0">
                          <a:solidFill>
                            <a:schemeClr val="tx1"/>
                          </a:solidFill>
                          <a:effectLst/>
                          <a:latin typeface="Times New Roman" panose="02020603050405020304" pitchFamily="18" charset="0"/>
                          <a:cs typeface="Times New Roman" panose="02020603050405020304" pitchFamily="18" charset="0"/>
                        </a:rPr>
                        <a:t>35</a:t>
                      </a:r>
                      <a:endParaRPr lang="ru-RU"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95391948"/>
                  </a:ext>
                </a:extLst>
              </a:tr>
              <a:tr h="225547">
                <a:tc>
                  <a:txBody>
                    <a:bodyPr/>
                    <a:lstStyle/>
                    <a:p>
                      <a:pPr>
                        <a:lnSpc>
                          <a:spcPct val="115000"/>
                        </a:lnSpc>
                        <a:spcAft>
                          <a:spcPts val="0"/>
                        </a:spcAft>
                      </a:pPr>
                      <a:r>
                        <a:rPr lang="uk-UA" sz="2000" dirty="0">
                          <a:solidFill>
                            <a:schemeClr val="tx1"/>
                          </a:solidFill>
                          <a:effectLst/>
                          <a:latin typeface="Times New Roman" panose="02020603050405020304" pitchFamily="18" charset="0"/>
                          <a:cs typeface="Times New Roman" panose="02020603050405020304" pitchFamily="18" charset="0"/>
                        </a:rPr>
                        <a:t>На загальних підставах </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uk-UA" sz="2400" b="1" dirty="0" smtClean="0">
                          <a:solidFill>
                            <a:schemeClr val="tx1"/>
                          </a:solidFill>
                          <a:effectLst/>
                          <a:latin typeface="Times New Roman" panose="02020603050405020304" pitchFamily="18" charset="0"/>
                          <a:cs typeface="Times New Roman" panose="02020603050405020304" pitchFamily="18" charset="0"/>
                        </a:rPr>
                        <a:t>8</a:t>
                      </a:r>
                      <a:endParaRPr lang="ru-RU"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957076766"/>
                  </a:ext>
                </a:extLst>
              </a:tr>
              <a:tr h="225547">
                <a:tc>
                  <a:txBody>
                    <a:bodyPr/>
                    <a:lstStyle/>
                    <a:p>
                      <a:pPr>
                        <a:lnSpc>
                          <a:spcPct val="115000"/>
                        </a:lnSpc>
                        <a:spcAft>
                          <a:spcPts val="0"/>
                        </a:spcAft>
                      </a:pPr>
                      <a:r>
                        <a:rPr lang="uk-UA" sz="2000">
                          <a:solidFill>
                            <a:schemeClr val="tx1"/>
                          </a:solidFill>
                          <a:effectLst/>
                          <a:latin typeface="Times New Roman" panose="02020603050405020304" pitchFamily="18" charset="0"/>
                          <a:cs typeface="Times New Roman" panose="02020603050405020304" pitchFamily="18" charset="0"/>
                        </a:rPr>
                        <a:t>Всього</a:t>
                      </a:r>
                      <a:endParaRPr lang="ru-RU"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uk-UA" sz="2400" b="1" dirty="0" smtClean="0">
                          <a:solidFill>
                            <a:schemeClr val="tx1"/>
                          </a:solidFill>
                          <a:effectLst/>
                          <a:latin typeface="Times New Roman" panose="02020603050405020304" pitchFamily="18" charset="0"/>
                          <a:cs typeface="Times New Roman" panose="02020603050405020304" pitchFamily="18" charset="0"/>
                        </a:rPr>
                        <a:t>58</a:t>
                      </a:r>
                      <a:endParaRPr lang="ru-RU"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13" marR="613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813956554"/>
                  </a:ext>
                </a:extLst>
              </a:tr>
            </a:tbl>
          </a:graphicData>
        </a:graphic>
      </p:graphicFrame>
      <p:sp>
        <p:nvSpPr>
          <p:cNvPr id="3" name="Rectangle 1"/>
          <p:cNvSpPr>
            <a:spLocks noChangeArrowheads="1"/>
          </p:cNvSpPr>
          <p:nvPr/>
        </p:nvSpPr>
        <p:spPr bwMode="auto">
          <a:xfrm>
            <a:off x="628650" y="2747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Прямоугольник 4"/>
          <p:cNvSpPr/>
          <p:nvPr/>
        </p:nvSpPr>
        <p:spPr>
          <a:xfrm>
            <a:off x="1358643" y="1486408"/>
            <a:ext cx="7290810" cy="1366528"/>
          </a:xfrm>
          <a:prstGeom prst="rect">
            <a:avLst/>
          </a:prstGeom>
        </p:spPr>
        <p:txBody>
          <a:bodyPr wrap="square">
            <a:spAutoFit/>
          </a:bodyPr>
          <a:lstStyle/>
          <a:p>
            <a:pPr algn="ctr">
              <a:lnSpc>
                <a:spcPct val="115000"/>
              </a:lnSpc>
              <a:spcAft>
                <a:spcPts val="0"/>
              </a:spcAft>
            </a:pPr>
            <a:r>
              <a:rPr lang="uk-UA" sz="2400" b="1" dirty="0">
                <a:latin typeface="Times New Roman" panose="02020603050405020304" pitchFamily="18" charset="0"/>
                <a:ea typeface="Times New Roman" panose="02020603050405020304" pitchFamily="18" charset="0"/>
                <a:cs typeface="Times New Roman" panose="02020603050405020304" pitchFamily="18" charset="0"/>
              </a:rPr>
              <a:t>Облік громадян, які потребують поліпшення житлових умов</a:t>
            </a:r>
            <a:endParaRPr lang="ru-RU" sz="24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uk-UA" sz="2400" b="1" dirty="0">
                <a:latin typeface="Times New Roman" panose="02020603050405020304" pitchFamily="18" charset="0"/>
                <a:ea typeface="Times New Roman" panose="02020603050405020304" pitchFamily="18" charset="0"/>
                <a:cs typeface="Times New Roman" panose="02020603050405020304" pitchFamily="18" charset="0"/>
              </a:rPr>
              <a:t>(станом на </a:t>
            </a: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01.12.2020р</a:t>
            </a:r>
            <a:r>
              <a:rPr lang="uk-UA"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Рисунок 7" descr="gift-house-to-family-980x551.jpg"/>
          <p:cNvPicPr/>
          <p:nvPr/>
        </p:nvPicPr>
        <p:blipFill>
          <a:blip r:embed="rId2"/>
          <a:stretch>
            <a:fillRect/>
          </a:stretch>
        </p:blipFill>
        <p:spPr>
          <a:xfrm>
            <a:off x="6064746" y="116632"/>
            <a:ext cx="2827734" cy="1437168"/>
          </a:xfrm>
          <a:prstGeom prst="rect">
            <a:avLst/>
          </a:prstGeom>
          <a:ln>
            <a:noFill/>
          </a:ln>
          <a:effectLst>
            <a:softEdge rad="112500"/>
          </a:effec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11" name="Заголовок 1"/>
          <p:cNvSpPr txBox="1">
            <a:spLocks/>
          </p:cNvSpPr>
          <p:nvPr/>
        </p:nvSpPr>
        <p:spPr>
          <a:xfrm>
            <a:off x="1358643" y="116632"/>
            <a:ext cx="4573674" cy="1548854"/>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800" b="1" dirty="0" smtClean="0">
                <a:ln w="12700">
                  <a:solidFill>
                    <a:schemeClr val="tx1"/>
                  </a:solidFill>
                </a:ln>
                <a:solidFill>
                  <a:srgbClr val="FFC000"/>
                </a:solidFill>
                <a:latin typeface="Times New Roman" panose="02020603050405020304" pitchFamily="18" charset="0"/>
                <a:cs typeface="Times New Roman" panose="02020603050405020304" pitchFamily="18" charset="0"/>
              </a:rPr>
              <a:t>Житлом забезпечено п’ять осіб</a:t>
            </a:r>
            <a:endParaRPr lang="ru-RU" sz="4800" b="1" dirty="0">
              <a:ln w="12700">
                <a:solidFill>
                  <a:schemeClr val="tx1"/>
                </a:solidFill>
              </a:ln>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69089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51520" y="-99392"/>
            <a:ext cx="882047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b="1" dirty="0" smtClean="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Бюджет міста</a:t>
            </a:r>
            <a:endParaRPr lang="ru-RU" b="1" dirty="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1331640" y="977789"/>
            <a:ext cx="7560840" cy="22351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На </a:t>
            </a:r>
            <a:r>
              <a:rPr lang="ru-RU" sz="2400" b="1" dirty="0">
                <a:ln w="12700">
                  <a:solidFill>
                    <a:schemeClr val="tx1"/>
                  </a:solidFill>
                </a:ln>
                <a:latin typeface="Times New Roman" panose="02020603050405020304" pitchFamily="18" charset="0"/>
                <a:cs typeface="Times New Roman" panose="02020603050405020304" pitchFamily="18" charset="0"/>
              </a:rPr>
              <a:t>2020 </a:t>
            </a:r>
            <a:r>
              <a:rPr lang="ru-RU" sz="2400" b="1" dirty="0" err="1">
                <a:ln w="12700">
                  <a:solidFill>
                    <a:schemeClr val="tx1"/>
                  </a:solidFill>
                </a:ln>
                <a:latin typeface="Times New Roman" panose="02020603050405020304" pitchFamily="18" charset="0"/>
                <a:cs typeface="Times New Roman" panose="02020603050405020304" pitchFamily="18" charset="0"/>
              </a:rPr>
              <a:t>рік</a:t>
            </a:r>
            <a:r>
              <a:rPr lang="ru-RU" sz="2400" b="1" dirty="0">
                <a:ln w="12700">
                  <a:solidFill>
                    <a:schemeClr val="tx1"/>
                  </a:solidFill>
                </a:ln>
                <a:latin typeface="Times New Roman" panose="02020603050405020304" pitchFamily="18" charset="0"/>
                <a:cs typeface="Times New Roman" panose="02020603050405020304" pitchFamily="18" charset="0"/>
              </a:rPr>
              <a:t> доходи </a:t>
            </a:r>
            <a:r>
              <a:rPr lang="ru-RU" sz="2400" b="1" dirty="0" err="1">
                <a:ln w="12700">
                  <a:solidFill>
                    <a:schemeClr val="tx1"/>
                  </a:solidFill>
                </a:ln>
                <a:latin typeface="Times New Roman" panose="02020603050405020304" pitchFamily="18" charset="0"/>
                <a:cs typeface="Times New Roman" panose="02020603050405020304" pitchFamily="18" charset="0"/>
              </a:rPr>
              <a:t>загального</a:t>
            </a:r>
            <a:r>
              <a:rPr lang="ru-RU" sz="2400" b="1" dirty="0">
                <a:ln w="12700">
                  <a:solidFill>
                    <a:schemeClr val="tx1"/>
                  </a:solidFill>
                </a:ln>
                <a:latin typeface="Times New Roman" panose="02020603050405020304" pitchFamily="18" charset="0"/>
                <a:cs typeface="Times New Roman" panose="02020603050405020304" pitchFamily="18" charset="0"/>
              </a:rPr>
              <a:t> фонду </a:t>
            </a:r>
            <a:r>
              <a:rPr lang="ru-RU" sz="2400" b="1" dirty="0" err="1">
                <a:ln w="12700">
                  <a:solidFill>
                    <a:schemeClr val="tx1"/>
                  </a:solidFill>
                </a:ln>
                <a:latin typeface="Times New Roman" panose="02020603050405020304" pitchFamily="18" charset="0"/>
                <a:cs typeface="Times New Roman" panose="02020603050405020304" pitchFamily="18" charset="0"/>
              </a:rPr>
              <a:t>місцевого</a:t>
            </a:r>
            <a:r>
              <a:rPr lang="ru-RU" sz="2400" b="1" dirty="0">
                <a:ln w="12700">
                  <a:solidFill>
                    <a:schemeClr val="tx1"/>
                  </a:solidFill>
                </a:ln>
                <a:latin typeface="Times New Roman" panose="02020603050405020304" pitchFamily="18" charset="0"/>
                <a:cs typeface="Times New Roman" panose="02020603050405020304" pitchFamily="18" charset="0"/>
              </a:rPr>
              <a:t> бюджету </a:t>
            </a:r>
            <a:r>
              <a:rPr lang="ru-RU" sz="2400" b="1" dirty="0" err="1">
                <a:ln w="12700">
                  <a:solidFill>
                    <a:schemeClr val="tx1"/>
                  </a:solidFill>
                </a:ln>
                <a:latin typeface="Times New Roman" panose="02020603050405020304" pitchFamily="18" charset="0"/>
                <a:cs typeface="Times New Roman" panose="02020603050405020304" pitchFamily="18" charset="0"/>
              </a:rPr>
              <a:t>міста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Попасна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було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заплановано</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обсязі</a:t>
            </a:r>
            <a:r>
              <a:rPr lang="ru-RU" sz="2400" b="1" dirty="0">
                <a:ln w="12700">
                  <a:solidFill>
                    <a:schemeClr val="tx1"/>
                  </a:solidFill>
                </a:ln>
                <a:latin typeface="Times New Roman" panose="02020603050405020304" pitchFamily="18" charset="0"/>
                <a:cs typeface="Times New Roman" panose="02020603050405020304" pitchFamily="18" charset="0"/>
              </a:rPr>
              <a:t> 19,2 млн. грн. і </a:t>
            </a:r>
            <a:r>
              <a:rPr lang="ru-RU" sz="2400" b="1" dirty="0" err="1">
                <a:ln w="12700">
                  <a:solidFill>
                    <a:schemeClr val="tx1"/>
                  </a:solidFill>
                </a:ln>
                <a:latin typeface="Times New Roman" panose="02020603050405020304" pitchFamily="18" charset="0"/>
                <a:cs typeface="Times New Roman" panose="02020603050405020304" pitchFamily="18" charset="0"/>
              </a:rPr>
              <a:t>спеціального</a:t>
            </a:r>
            <a:r>
              <a:rPr lang="ru-RU" sz="2400" b="1" dirty="0">
                <a:ln w="12700">
                  <a:solidFill>
                    <a:schemeClr val="tx1"/>
                  </a:solidFill>
                </a:ln>
                <a:latin typeface="Times New Roman" panose="02020603050405020304" pitchFamily="18" charset="0"/>
                <a:cs typeface="Times New Roman" panose="02020603050405020304" pitchFamily="18" charset="0"/>
              </a:rPr>
              <a:t> фонду 85,0 </a:t>
            </a:r>
            <a:r>
              <a:rPr lang="ru-RU" sz="2400" b="1" dirty="0" err="1">
                <a:ln w="12700">
                  <a:solidFill>
                    <a:schemeClr val="tx1"/>
                  </a:solidFill>
                </a:ln>
                <a:latin typeface="Times New Roman" panose="02020603050405020304" pitchFamily="18" charset="0"/>
                <a:cs typeface="Times New Roman" panose="02020603050405020304" pitchFamily="18" charset="0"/>
              </a:rPr>
              <a:t>тис.грн</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Виконання</a:t>
            </a:r>
            <a:r>
              <a:rPr lang="ru-RU" sz="2400" b="1" dirty="0">
                <a:ln w="12700">
                  <a:solidFill>
                    <a:schemeClr val="tx1"/>
                  </a:solidFill>
                </a:ln>
                <a:latin typeface="Times New Roman" panose="02020603050405020304" pitchFamily="18" charset="0"/>
                <a:cs typeface="Times New Roman" panose="02020603050405020304" pitchFamily="18" charset="0"/>
              </a:rPr>
              <a:t> бюджету поточного року </a:t>
            </a:r>
            <a:r>
              <a:rPr lang="ru-RU" sz="2400" b="1" dirty="0" err="1">
                <a:ln w="12700">
                  <a:solidFill>
                    <a:schemeClr val="tx1"/>
                  </a:solidFill>
                </a:ln>
                <a:latin typeface="Times New Roman" panose="02020603050405020304" pitchFamily="18" charset="0"/>
                <a:cs typeface="Times New Roman" panose="02020603050405020304" pitchFamily="18" charset="0"/>
              </a:rPr>
              <a:t>очікується</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сумі</a:t>
            </a:r>
            <a:r>
              <a:rPr lang="ru-RU" sz="2400" b="1" dirty="0">
                <a:ln w="12700">
                  <a:solidFill>
                    <a:schemeClr val="tx1"/>
                  </a:solidFill>
                </a:ln>
                <a:latin typeface="Times New Roman" panose="02020603050405020304" pitchFamily="18" charset="0"/>
                <a:cs typeface="Times New Roman" panose="02020603050405020304" pitchFamily="18" charset="0"/>
              </a:rPr>
              <a:t> 38,099 </a:t>
            </a:r>
            <a:r>
              <a:rPr lang="ru-RU" sz="2400" b="1" dirty="0" err="1">
                <a:ln w="12700">
                  <a:solidFill>
                    <a:schemeClr val="tx1"/>
                  </a:solidFill>
                </a:ln>
                <a:latin typeface="Times New Roman" panose="02020603050405020304" pitchFamily="18" charset="0"/>
                <a:cs typeface="Times New Roman" panose="02020603050405020304" pitchFamily="18" charset="0"/>
              </a:rPr>
              <a:t>млн.грн</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т.ч</a:t>
            </a:r>
            <a:r>
              <a:rPr lang="ru-RU" sz="2400" b="1" dirty="0">
                <a:ln w="12700">
                  <a:solidFill>
                    <a:schemeClr val="tx1"/>
                  </a:solidFill>
                </a:ln>
                <a:latin typeface="Times New Roman" panose="02020603050405020304" pitchFamily="18" charset="0"/>
                <a:cs typeface="Times New Roman" panose="02020603050405020304" pitchFamily="18" charset="0"/>
              </a:rPr>
              <a:t>. доходи </a:t>
            </a:r>
            <a:r>
              <a:rPr lang="ru-RU" sz="2400" b="1" dirty="0" err="1">
                <a:ln w="12700">
                  <a:solidFill>
                    <a:schemeClr val="tx1"/>
                  </a:solidFill>
                </a:ln>
                <a:latin typeface="Times New Roman" panose="02020603050405020304" pitchFamily="18" charset="0"/>
                <a:cs typeface="Times New Roman" panose="02020603050405020304" pitchFamily="18" charset="0"/>
              </a:rPr>
              <a:t>загального</a:t>
            </a:r>
            <a:r>
              <a:rPr lang="ru-RU" sz="2400" b="1" dirty="0">
                <a:ln w="12700">
                  <a:solidFill>
                    <a:schemeClr val="tx1"/>
                  </a:solidFill>
                </a:ln>
                <a:latin typeface="Times New Roman" panose="02020603050405020304" pitchFamily="18" charset="0"/>
                <a:cs typeface="Times New Roman" panose="02020603050405020304" pitchFamily="18" charset="0"/>
              </a:rPr>
              <a:t> фонду 29,5 </a:t>
            </a:r>
            <a:r>
              <a:rPr lang="ru-RU" sz="2400" b="1" dirty="0" err="1">
                <a:ln w="12700">
                  <a:solidFill>
                    <a:schemeClr val="tx1"/>
                  </a:solidFill>
                </a:ln>
                <a:latin typeface="Times New Roman" panose="02020603050405020304" pitchFamily="18" charset="0"/>
                <a:cs typeface="Times New Roman" panose="02020603050405020304" pitchFamily="18" charset="0"/>
              </a:rPr>
              <a:t>млн.грн</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спеціального</a:t>
            </a:r>
            <a:r>
              <a:rPr lang="ru-RU" sz="2400" b="1" dirty="0">
                <a:ln w="12700">
                  <a:solidFill>
                    <a:schemeClr val="tx1"/>
                  </a:solidFill>
                </a:ln>
                <a:latin typeface="Times New Roman" panose="02020603050405020304" pitchFamily="18" charset="0"/>
                <a:cs typeface="Times New Roman" panose="02020603050405020304" pitchFamily="18" charset="0"/>
              </a:rPr>
              <a:t> 8,575 </a:t>
            </a:r>
            <a:r>
              <a:rPr lang="ru-RU" sz="2400" b="1" dirty="0" err="1">
                <a:ln w="12700">
                  <a:solidFill>
                    <a:schemeClr val="tx1"/>
                  </a:solidFill>
                </a:ln>
                <a:latin typeface="Times New Roman" panose="02020603050405020304" pitchFamily="18" charset="0"/>
                <a:cs typeface="Times New Roman" panose="02020603050405020304" pitchFamily="18" charset="0"/>
              </a:rPr>
              <a:t>млн.грн</a:t>
            </a:r>
            <a:r>
              <a:rPr lang="ru-RU" sz="2400" b="1" dirty="0">
                <a:ln w="12700">
                  <a:solidFill>
                    <a:schemeClr val="tx1"/>
                  </a:solidFill>
                </a:ln>
                <a:latin typeface="Times New Roman" panose="02020603050405020304" pitchFamily="18" charset="0"/>
                <a:cs typeface="Times New Roman" panose="02020603050405020304" pitchFamily="18" charset="0"/>
              </a:rPr>
              <a:t>.) з них </a:t>
            </a:r>
            <a:r>
              <a:rPr lang="ru-RU" sz="2400" b="1" dirty="0" err="1">
                <a:ln w="12700">
                  <a:solidFill>
                    <a:schemeClr val="tx1"/>
                  </a:solidFill>
                </a:ln>
                <a:latin typeface="Times New Roman" panose="02020603050405020304" pitchFamily="18" charset="0"/>
                <a:cs typeface="Times New Roman" panose="02020603050405020304" pitchFamily="18" charset="0"/>
              </a:rPr>
              <a:t>трансферти</a:t>
            </a:r>
            <a:r>
              <a:rPr lang="ru-RU" sz="2400" b="1" dirty="0">
                <a:ln w="12700">
                  <a:solidFill>
                    <a:schemeClr val="tx1"/>
                  </a:solidFill>
                </a:ln>
                <a:latin typeface="Times New Roman" panose="02020603050405020304" pitchFamily="18" charset="0"/>
                <a:cs typeface="Times New Roman" panose="02020603050405020304" pitchFamily="18" charset="0"/>
              </a:rPr>
              <a:t> 12,4 </a:t>
            </a:r>
            <a:r>
              <a:rPr lang="ru-RU" sz="2400" b="1" dirty="0" err="1">
                <a:ln w="12700">
                  <a:solidFill>
                    <a:schemeClr val="tx1"/>
                  </a:solidFill>
                </a:ln>
                <a:latin typeface="Times New Roman" panose="02020603050405020304" pitchFamily="18" charset="0"/>
                <a:cs typeface="Times New Roman" panose="02020603050405020304" pitchFamily="18" charset="0"/>
              </a:rPr>
              <a:t>млн.грн</a:t>
            </a:r>
            <a:r>
              <a:rPr lang="ru-RU" sz="2400" b="1" dirty="0">
                <a:ln w="12700">
                  <a:solidFill>
                    <a:schemeClr val="tx1"/>
                  </a:solidFill>
                </a:ln>
                <a:latin typeface="Times New Roman" panose="02020603050405020304" pitchFamily="18" charset="0"/>
                <a:cs typeface="Times New Roman" panose="02020603050405020304" pitchFamily="18" charset="0"/>
              </a:rPr>
              <a:t>. </a:t>
            </a:r>
          </a:p>
        </p:txBody>
      </p:sp>
      <p:graphicFrame>
        <p:nvGraphicFramePr>
          <p:cNvPr id="2" name="Диаграмма 1"/>
          <p:cNvGraphicFramePr/>
          <p:nvPr>
            <p:extLst>
              <p:ext uri="{D42A27DB-BD31-4B8C-83A1-F6EECF244321}">
                <p14:modId xmlns:p14="http://schemas.microsoft.com/office/powerpoint/2010/main" val="448601230"/>
              </p:ext>
            </p:extLst>
          </p:nvPr>
        </p:nvGraphicFramePr>
        <p:xfrm>
          <a:off x="1844686" y="3429000"/>
          <a:ext cx="7056784" cy="33123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072686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115616" y="1692091"/>
            <a:ext cx="7831262" cy="3970318"/>
          </a:xfrm>
          <a:prstGeom prst="rect">
            <a:avLst/>
          </a:prstGeom>
        </p:spPr>
        <p:txBody>
          <a:bodyPr wrap="square">
            <a:spAutoFit/>
          </a:bodyPr>
          <a:lstStyle/>
          <a:p>
            <a:pPr algn="just"/>
            <a:r>
              <a:rPr lang="uk-UA" sz="2800" b="1" dirty="0" smtClean="0">
                <a:latin typeface="Times New Roman" panose="02020603050405020304" pitchFamily="18" charset="0"/>
                <a:cs typeface="Times New Roman" panose="02020603050405020304" pitchFamily="18" charset="0"/>
              </a:rPr>
              <a:t>       Центр  </a:t>
            </a:r>
            <a:r>
              <a:rPr lang="uk-UA" sz="2800" b="1" dirty="0">
                <a:latin typeface="Times New Roman" panose="02020603050405020304" pitchFamily="18" charset="0"/>
                <a:cs typeface="Times New Roman" panose="02020603050405020304" pitchFamily="18" charset="0"/>
              </a:rPr>
              <a:t>надання адміністративних послуг виконавчого комітету </a:t>
            </a:r>
            <a:r>
              <a:rPr lang="uk-UA" sz="2800" b="1" dirty="0" err="1">
                <a:latin typeface="Times New Roman" panose="02020603050405020304" pitchFamily="18" charset="0"/>
                <a:cs typeface="Times New Roman" panose="02020603050405020304" pitchFamily="18" charset="0"/>
              </a:rPr>
              <a:t>Попаснянської</a:t>
            </a:r>
            <a:r>
              <a:rPr lang="uk-UA" sz="2800" b="1" dirty="0">
                <a:latin typeface="Times New Roman" panose="02020603050405020304" pitchFamily="18" charset="0"/>
                <a:cs typeface="Times New Roman" panose="02020603050405020304" pitchFamily="18" charset="0"/>
              </a:rPr>
              <a:t> міської ради (надалі – ЦНАП) утворений 02 квітня 2020 року рішенням міської ради №113/5 «Про створення Центру надання адміністративних послуг та затвердження Положення про Центр </a:t>
            </a:r>
            <a:r>
              <a:rPr lang="uk-UA" sz="2800" b="1" dirty="0" smtClean="0">
                <a:latin typeface="Times New Roman" panose="02020603050405020304" pitchFamily="18" charset="0"/>
                <a:cs typeface="Times New Roman" panose="02020603050405020304" pitchFamily="18" charset="0"/>
              </a:rPr>
              <a:t>надання адміністративних </a:t>
            </a:r>
            <a:r>
              <a:rPr lang="uk-UA" sz="2800" b="1" dirty="0">
                <a:latin typeface="Times New Roman" panose="02020603050405020304" pitchFamily="18" charset="0"/>
                <a:cs typeface="Times New Roman" panose="02020603050405020304" pitchFamily="18" charset="0"/>
              </a:rPr>
              <a:t>послуг виконавчого комітету </a:t>
            </a:r>
            <a:r>
              <a:rPr lang="uk-UA" sz="2800" b="1" dirty="0" err="1">
                <a:latin typeface="Times New Roman" panose="02020603050405020304" pitchFamily="18" charset="0"/>
                <a:cs typeface="Times New Roman" panose="02020603050405020304" pitchFamily="18" charset="0"/>
              </a:rPr>
              <a:t>Попаснянської</a:t>
            </a:r>
            <a:r>
              <a:rPr lang="uk-UA" sz="2800" b="1" dirty="0">
                <a:latin typeface="Times New Roman" panose="02020603050405020304" pitchFamily="18" charset="0"/>
                <a:cs typeface="Times New Roman" panose="02020603050405020304" pitchFamily="18" charset="0"/>
              </a:rPr>
              <a:t> міської ради», здійснює свою діяльність з 08 липня 2020 року.</a:t>
            </a:r>
            <a:endParaRPr lang="ru-RU" sz="2800" dirty="0">
              <a:latin typeface="Times New Roman" panose="02020603050405020304" pitchFamily="18" charset="0"/>
              <a:cs typeface="Times New Roman" panose="02020603050405020304" pitchFamily="18" charset="0"/>
            </a:endParaRPr>
          </a:p>
        </p:txBody>
      </p:sp>
      <p:sp>
        <p:nvSpPr>
          <p:cNvPr id="14" name="Заголовок 1"/>
          <p:cNvSpPr txBox="1">
            <a:spLocks/>
          </p:cNvSpPr>
          <p:nvPr/>
        </p:nvSpPr>
        <p:spPr>
          <a:xfrm>
            <a:off x="648072" y="269776"/>
            <a:ext cx="88204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800" b="1" dirty="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Надання адміністративних послуг</a:t>
            </a:r>
            <a:endParaRPr lang="ru-RU" sz="4800" b="1" dirty="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76286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259356" y="169476"/>
            <a:ext cx="7777140" cy="523220"/>
          </a:xfrm>
          <a:prstGeom prst="rect">
            <a:avLst/>
          </a:prstGeom>
        </p:spPr>
        <p:txBody>
          <a:bodyPr wrap="square">
            <a:spAutoFit/>
          </a:bodyPr>
          <a:lstStyle/>
          <a:p>
            <a:pPr algn="ctr"/>
            <a:r>
              <a:rPr lang="uk-UA" sz="2800" b="1" dirty="0" smtClean="0">
                <a:latin typeface="Times New Roman" panose="02020603050405020304" pitchFamily="18" charset="0"/>
                <a:cs typeface="Times New Roman" panose="02020603050405020304" pitchFamily="18" charset="0"/>
              </a:rPr>
              <a:t>Кількість наданих послуг</a:t>
            </a:r>
            <a:endParaRPr lang="ru-RU" sz="2800"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929311083"/>
              </p:ext>
            </p:extLst>
          </p:nvPr>
        </p:nvGraphicFramePr>
        <p:xfrm>
          <a:off x="1187624" y="692696"/>
          <a:ext cx="7848872" cy="5904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819840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187624" y="247288"/>
            <a:ext cx="7777140" cy="2677656"/>
          </a:xfrm>
          <a:prstGeom prst="rect">
            <a:avLst/>
          </a:prstGeom>
        </p:spPr>
        <p:txBody>
          <a:bodyPr wrap="square">
            <a:spAutoFit/>
          </a:bodyPr>
          <a:lstStyle/>
          <a:p>
            <a:pPr algn="just"/>
            <a:r>
              <a:rPr lang="uk-UA" sz="2400" b="1" dirty="0" smtClean="0">
                <a:latin typeface="Times New Roman" panose="02020603050405020304" pitchFamily="18" charset="0"/>
                <a:cs typeface="Times New Roman" panose="02020603050405020304" pitchFamily="18" charset="0"/>
              </a:rPr>
              <a:t>    За </a:t>
            </a:r>
            <a:r>
              <a:rPr lang="uk-UA" sz="2400" b="1" dirty="0">
                <a:latin typeface="Times New Roman" panose="02020603050405020304" pitchFamily="18" charset="0"/>
                <a:cs typeface="Times New Roman" panose="02020603050405020304" pitchFamily="18" charset="0"/>
              </a:rPr>
              <a:t>підтримки Програми ООН із відновлення та розбудови миру та фінансової підтримки уряду Канади  </a:t>
            </a:r>
            <a:r>
              <a:rPr lang="uk-UA" sz="2400" b="1" dirty="0" err="1">
                <a:latin typeface="Times New Roman" panose="02020603050405020304" pitchFamily="18" charset="0"/>
                <a:cs typeface="Times New Roman" panose="02020603050405020304" pitchFamily="18" charset="0"/>
              </a:rPr>
              <a:t>Попаснянська</a:t>
            </a:r>
            <a:r>
              <a:rPr lang="uk-UA" sz="2400" b="1" dirty="0">
                <a:latin typeface="Times New Roman" panose="02020603050405020304" pitchFamily="18" charset="0"/>
                <a:cs typeface="Times New Roman" panose="02020603050405020304" pitchFamily="18" charset="0"/>
              </a:rPr>
              <a:t>  громада отримала мобільний ЦНАП. На сьогодні розроблений </a:t>
            </a:r>
            <a:r>
              <a:rPr lang="uk-UA" sz="2400" b="1" dirty="0" err="1">
                <a:latin typeface="Times New Roman" panose="02020603050405020304" pitchFamily="18" charset="0"/>
                <a:cs typeface="Times New Roman" panose="02020603050405020304" pitchFamily="18" charset="0"/>
              </a:rPr>
              <a:t>експерементальний</a:t>
            </a:r>
            <a:r>
              <a:rPr lang="uk-UA" sz="2400" b="1" dirty="0">
                <a:latin typeface="Times New Roman" panose="02020603050405020304" pitchFamily="18" charset="0"/>
                <a:cs typeface="Times New Roman" panose="02020603050405020304" pitchFamily="18" charset="0"/>
              </a:rPr>
              <a:t> графік виїзду мобільного </a:t>
            </a:r>
            <a:r>
              <a:rPr lang="uk-UA" sz="2400" b="1" dirty="0" err="1">
                <a:latin typeface="Times New Roman" panose="02020603050405020304" pitchFamily="18" charset="0"/>
                <a:cs typeface="Times New Roman" panose="02020603050405020304" pitchFamily="18" charset="0"/>
              </a:rPr>
              <a:t>ЦНАПу</a:t>
            </a:r>
            <a:r>
              <a:rPr lang="uk-UA" sz="2400" b="1" dirty="0">
                <a:latin typeface="Times New Roman" panose="02020603050405020304" pitchFamily="18" charset="0"/>
                <a:cs typeface="Times New Roman" panose="02020603050405020304" pitchFamily="18" charset="0"/>
              </a:rPr>
              <a:t> до населених пунктів нашої громади та визначений перелік послуг, які будуть надаватися. </a:t>
            </a:r>
            <a:endParaRPr lang="ru-RU" sz="2400" dirty="0">
              <a:latin typeface="Times New Roman" panose="02020603050405020304" pitchFamily="18" charset="0"/>
              <a:cs typeface="Times New Roman" panose="02020603050405020304" pitchFamily="18" charset="0"/>
            </a:endParaRPr>
          </a:p>
        </p:txBody>
      </p:sp>
      <p:pic>
        <p:nvPicPr>
          <p:cNvPr id="15362" name="Picture 2" descr="https://img2.abo.media/upload/article/o_1eg0uk5qj1qsb1ou81jjiqnndn1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996952"/>
            <a:ext cx="6565010" cy="3692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0506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755576" y="-243408"/>
            <a:ext cx="8820472" cy="10436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600" b="1" dirty="0" smtClean="0">
                <a:ln w="1270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Житлово-комунальне господарство</a:t>
            </a:r>
            <a:endParaRPr lang="ru-RU" sz="3600" b="1" dirty="0">
              <a:ln w="1270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187624" y="620688"/>
            <a:ext cx="7673987" cy="1512168"/>
          </a:xfrm>
        </p:spPr>
        <p:txBody>
          <a:bodyPr>
            <a:noAutofit/>
          </a:bodyPr>
          <a:lstStyle/>
          <a:p>
            <a:pPr algn="just"/>
            <a:r>
              <a:rPr lang="ru-RU" sz="1800" b="1" dirty="0" smtClean="0">
                <a:ln w="12700">
                  <a:solidFill>
                    <a:schemeClr val="tx1"/>
                  </a:solidFill>
                </a:ln>
                <a:latin typeface="Times New Roman" panose="02020603050405020304" pitchFamily="18" charset="0"/>
                <a:cs typeface="Times New Roman" panose="02020603050405020304" pitchFamily="18" charset="0"/>
              </a:rPr>
              <a:t>        З </a:t>
            </a:r>
            <a:r>
              <a:rPr lang="ru-RU" sz="1800" b="1" dirty="0">
                <a:ln w="12700">
                  <a:solidFill>
                    <a:schemeClr val="tx1"/>
                  </a:solidFill>
                </a:ln>
                <a:latin typeface="Times New Roman" panose="02020603050405020304" pitchFamily="18" charset="0"/>
                <a:cs typeface="Times New Roman" panose="02020603050405020304" pitchFamily="18" charset="0"/>
              </a:rPr>
              <a:t>метою </a:t>
            </a:r>
            <a:r>
              <a:rPr lang="ru-RU" sz="1800" b="1" dirty="0" err="1">
                <a:ln w="12700">
                  <a:solidFill>
                    <a:schemeClr val="tx1"/>
                  </a:solidFill>
                </a:ln>
                <a:latin typeface="Times New Roman" panose="02020603050405020304" pitchFamily="18" charset="0"/>
                <a:cs typeface="Times New Roman" panose="02020603050405020304" pitchFamily="18" charset="0"/>
              </a:rPr>
              <a:t>покращення</a:t>
            </a:r>
            <a:r>
              <a:rPr lang="ru-RU" sz="1800" b="1" dirty="0">
                <a:ln w="12700">
                  <a:solidFill>
                    <a:schemeClr val="tx1"/>
                  </a:solidFill>
                </a:ln>
                <a:latin typeface="Times New Roman" panose="02020603050405020304" pitchFamily="18" charset="0"/>
                <a:cs typeface="Times New Roman" panose="02020603050405020304" pitchFamily="18" charset="0"/>
              </a:rPr>
              <a:t> стану </a:t>
            </a:r>
            <a:r>
              <a:rPr lang="ru-RU" sz="1800" b="1" dirty="0" err="1">
                <a:ln w="12700">
                  <a:solidFill>
                    <a:schemeClr val="tx1"/>
                  </a:solidFill>
                </a:ln>
                <a:latin typeface="Times New Roman" panose="02020603050405020304" pitchFamily="18" charset="0"/>
                <a:cs typeface="Times New Roman" panose="02020603050405020304" pitchFamily="18" charset="0"/>
              </a:rPr>
              <a:t>житлового</a:t>
            </a:r>
            <a:r>
              <a:rPr lang="ru-RU" sz="1800" b="1" dirty="0">
                <a:ln w="12700">
                  <a:solidFill>
                    <a:schemeClr val="tx1"/>
                  </a:solidFill>
                </a:ln>
                <a:latin typeface="Times New Roman" panose="02020603050405020304" pitchFamily="18" charset="0"/>
                <a:cs typeface="Times New Roman" panose="02020603050405020304" pitchFamily="18" charset="0"/>
              </a:rPr>
              <a:t> фонду </a:t>
            </a:r>
            <a:r>
              <a:rPr lang="ru-RU" sz="1800" b="1" dirty="0" err="1">
                <a:ln w="12700">
                  <a:solidFill>
                    <a:schemeClr val="tx1"/>
                  </a:solidFill>
                </a:ln>
                <a:latin typeface="Times New Roman" panose="02020603050405020304" pitchFamily="18" charset="0"/>
                <a:cs typeface="Times New Roman" panose="02020603050405020304" pitchFamily="18" charset="0"/>
              </a:rPr>
              <a:t>міста</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поліпшення</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якості</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надання</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житлово-комунальних</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послуг</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реалізації</a:t>
            </a:r>
            <a:r>
              <a:rPr lang="ru-RU" sz="1800" b="1" dirty="0">
                <a:ln w="12700">
                  <a:solidFill>
                    <a:schemeClr val="tx1"/>
                  </a:solidFill>
                </a:ln>
                <a:latin typeface="Times New Roman" panose="02020603050405020304" pitchFamily="18" charset="0"/>
                <a:cs typeface="Times New Roman" panose="02020603050405020304" pitchFamily="18" charset="0"/>
              </a:rPr>
              <a:t> комплексу </a:t>
            </a:r>
            <a:r>
              <a:rPr lang="ru-RU" sz="1800" b="1" dirty="0" err="1">
                <a:ln w="12700">
                  <a:solidFill>
                    <a:schemeClr val="tx1"/>
                  </a:solidFill>
                </a:ln>
                <a:latin typeface="Times New Roman" panose="02020603050405020304" pitchFamily="18" charset="0"/>
                <a:cs typeface="Times New Roman" panose="02020603050405020304" pitchFamily="18" charset="0"/>
              </a:rPr>
              <a:t>заходів</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щодо</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забезпечення</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утримання</a:t>
            </a:r>
            <a:r>
              <a:rPr lang="ru-RU" sz="1800" b="1" dirty="0">
                <a:ln w="12700">
                  <a:solidFill>
                    <a:schemeClr val="tx1"/>
                  </a:solidFill>
                </a:ln>
                <a:latin typeface="Times New Roman" panose="02020603050405020304" pitchFamily="18" charset="0"/>
                <a:cs typeface="Times New Roman" panose="02020603050405020304" pitchFamily="18" charset="0"/>
              </a:rPr>
              <a:t> в </a:t>
            </a:r>
            <a:r>
              <a:rPr lang="ru-RU" sz="1800" b="1" dirty="0" err="1">
                <a:ln w="12700">
                  <a:solidFill>
                    <a:schemeClr val="tx1"/>
                  </a:solidFill>
                </a:ln>
                <a:latin typeface="Times New Roman" panose="02020603050405020304" pitchFamily="18" charset="0"/>
                <a:cs typeface="Times New Roman" panose="02020603050405020304" pitchFamily="18" charset="0"/>
              </a:rPr>
              <a:t>належному</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санітарно-технічному</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стані</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території</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міста</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покращення</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його</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естетичного</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вигляду</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забезпечення</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ефективного</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використання</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земельних</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ресурсів</a:t>
            </a:r>
            <a:r>
              <a:rPr lang="ru-RU" sz="1800" b="1" dirty="0">
                <a:ln w="12700">
                  <a:solidFill>
                    <a:schemeClr val="tx1"/>
                  </a:solidFill>
                </a:ln>
                <a:latin typeface="Times New Roman" panose="02020603050405020304" pitchFamily="18" charset="0"/>
                <a:cs typeface="Times New Roman" panose="02020603050405020304" pitchFamily="18" charset="0"/>
              </a:rPr>
              <a:t> та </a:t>
            </a:r>
            <a:r>
              <a:rPr lang="ru-RU" sz="1800" b="1" dirty="0" err="1">
                <a:ln w="12700">
                  <a:solidFill>
                    <a:schemeClr val="tx1"/>
                  </a:solidFill>
                </a:ln>
                <a:latin typeface="Times New Roman" panose="02020603050405020304" pitchFamily="18" charset="0"/>
                <a:cs typeface="Times New Roman" panose="02020603050405020304" pitchFamily="18" charset="0"/>
              </a:rPr>
              <a:t>ін</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були</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затверджені</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наступні</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цільові</a:t>
            </a:r>
            <a:r>
              <a:rPr lang="ru-RU" sz="1800" b="1" dirty="0">
                <a:ln w="12700">
                  <a:solidFill>
                    <a:schemeClr val="tx1"/>
                  </a:solidFill>
                </a:ln>
                <a:latin typeface="Times New Roman" panose="02020603050405020304" pitchFamily="18" charset="0"/>
                <a:cs typeface="Times New Roman" panose="02020603050405020304" pitchFamily="18" charset="0"/>
              </a:rPr>
              <a:t> </a:t>
            </a:r>
            <a:r>
              <a:rPr lang="ru-RU" sz="1800" b="1" dirty="0" err="1">
                <a:ln w="12700">
                  <a:solidFill>
                    <a:schemeClr val="tx1"/>
                  </a:solidFill>
                </a:ln>
                <a:latin typeface="Times New Roman" panose="02020603050405020304" pitchFamily="18" charset="0"/>
                <a:cs typeface="Times New Roman" panose="02020603050405020304" pitchFamily="18" charset="0"/>
              </a:rPr>
              <a:t>програми</a:t>
            </a:r>
            <a:r>
              <a:rPr lang="ru-RU" sz="1800" b="1" dirty="0" smtClean="0">
                <a:ln w="12700">
                  <a:solidFill>
                    <a:schemeClr val="tx1"/>
                  </a:solidFill>
                </a:ln>
                <a:latin typeface="Times New Roman" panose="02020603050405020304" pitchFamily="18" charset="0"/>
                <a:cs typeface="Times New Roman" panose="02020603050405020304" pitchFamily="18" charset="0"/>
              </a:rPr>
              <a:t>:</a:t>
            </a:r>
            <a:endParaRPr lang="ru-RU" sz="1800" b="1" dirty="0">
              <a:ln w="12700">
                <a:solidFill>
                  <a:schemeClr val="tx1"/>
                </a:solidFill>
              </a:ln>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1187260" y="1700808"/>
            <a:ext cx="7849236" cy="549492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ru-RU" sz="1800" b="1" dirty="0" smtClean="0">
                <a:ln w="12700">
                  <a:solidFill>
                    <a:schemeClr val="tx1"/>
                  </a:solidFill>
                </a:ln>
                <a:latin typeface="Times New Roman" panose="02020603050405020304" pitchFamily="18" charset="0"/>
                <a:cs typeface="Times New Roman" panose="02020603050405020304" pitchFamily="18" charset="0"/>
              </a:rPr>
              <a:t>1.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Міська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цільова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Програма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забезпечення</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службовим</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житлом</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працівників</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соціальної</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сфери</a:t>
            </a:r>
            <a:r>
              <a:rPr lang="ru-RU" sz="1800" b="1" dirty="0" smtClean="0">
                <a:ln w="12700">
                  <a:solidFill>
                    <a:schemeClr val="tx1"/>
                  </a:solidFill>
                </a:ln>
                <a:latin typeface="Times New Roman" panose="02020603050405020304" pitchFamily="18" charset="0"/>
                <a:cs typeface="Times New Roman" panose="02020603050405020304" pitchFamily="18" charset="0"/>
              </a:rPr>
              <a:t> на 2020 </a:t>
            </a:r>
            <a:r>
              <a:rPr lang="ru-RU" sz="1800" b="1" dirty="0" err="1" smtClean="0">
                <a:ln w="12700">
                  <a:solidFill>
                    <a:schemeClr val="tx1"/>
                  </a:solidFill>
                </a:ln>
                <a:latin typeface="Times New Roman" panose="02020603050405020304" pitchFamily="18" charset="0"/>
                <a:cs typeface="Times New Roman" panose="02020603050405020304" pitchFamily="18" charset="0"/>
              </a:rPr>
              <a:t>рік</a:t>
            </a:r>
            <a:r>
              <a:rPr lang="ru-RU" sz="1800" b="1" dirty="0" smtClean="0">
                <a:ln w="12700">
                  <a:solidFill>
                    <a:schemeClr val="tx1"/>
                  </a:solidFill>
                </a:ln>
                <a:latin typeface="Times New Roman" panose="02020603050405020304" pitchFamily="18" charset="0"/>
                <a:cs typeface="Times New Roman" panose="02020603050405020304" pitchFamily="18" charset="0"/>
              </a:rPr>
              <a:t>;</a:t>
            </a:r>
            <a:br>
              <a:rPr lang="ru-RU" sz="1800" b="1" dirty="0" smtClean="0">
                <a:ln w="12700">
                  <a:solidFill>
                    <a:schemeClr val="tx1"/>
                  </a:solidFill>
                </a:ln>
                <a:latin typeface="Times New Roman" panose="02020603050405020304" pitchFamily="18" charset="0"/>
                <a:cs typeface="Times New Roman" panose="02020603050405020304" pitchFamily="18" charset="0"/>
              </a:rPr>
            </a:br>
            <a:r>
              <a:rPr lang="ru-RU" sz="1800" b="1" dirty="0" smtClean="0">
                <a:ln w="12700">
                  <a:solidFill>
                    <a:schemeClr val="tx1"/>
                  </a:solidFill>
                </a:ln>
                <a:latin typeface="Times New Roman" panose="02020603050405020304" pitchFamily="18" charset="0"/>
                <a:cs typeface="Times New Roman" panose="02020603050405020304" pitchFamily="18" charset="0"/>
              </a:rPr>
              <a:t>2.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Міська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цільова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Програма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захисту</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населення</a:t>
            </a:r>
            <a:r>
              <a:rPr lang="ru-RU" sz="1800" b="1" dirty="0" smtClean="0">
                <a:ln w="12700">
                  <a:solidFill>
                    <a:schemeClr val="tx1"/>
                  </a:solidFill>
                </a:ln>
                <a:latin typeface="Times New Roman" panose="02020603050405020304" pitchFamily="18" charset="0"/>
                <a:cs typeface="Times New Roman" panose="02020603050405020304" pitchFamily="18" charset="0"/>
              </a:rPr>
              <a:t> і </a:t>
            </a:r>
            <a:r>
              <a:rPr lang="ru-RU" sz="1800" b="1" dirty="0" err="1" smtClean="0">
                <a:ln w="12700">
                  <a:solidFill>
                    <a:schemeClr val="tx1"/>
                  </a:solidFill>
                </a:ln>
                <a:latin typeface="Times New Roman" panose="02020603050405020304" pitchFamily="18" charset="0"/>
                <a:cs typeface="Times New Roman" panose="02020603050405020304" pitchFamily="18" charset="0"/>
              </a:rPr>
              <a:t>території</a:t>
            </a:r>
            <a:r>
              <a:rPr lang="ru-RU" sz="1800" b="1" dirty="0" smtClean="0">
                <a:ln w="12700">
                  <a:solidFill>
                    <a:schemeClr val="tx1"/>
                  </a:solidFill>
                </a:ln>
                <a:latin typeface="Times New Roman" panose="02020603050405020304" pitchFamily="18" charset="0"/>
                <a:cs typeface="Times New Roman" panose="02020603050405020304" pitchFamily="18" charset="0"/>
              </a:rPr>
              <a:t> м. </a:t>
            </a:r>
            <a:r>
              <a:rPr lang="ru-RU" sz="1800" b="1" dirty="0" err="1" smtClean="0">
                <a:ln w="12700">
                  <a:solidFill>
                    <a:schemeClr val="tx1"/>
                  </a:solidFill>
                </a:ln>
                <a:latin typeface="Times New Roman" panose="02020603050405020304" pitchFamily="18" charset="0"/>
                <a:cs typeface="Times New Roman" panose="02020603050405020304" pitchFamily="18" charset="0"/>
              </a:rPr>
              <a:t>Попасна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від</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надзвичайних</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ситуацій</a:t>
            </a:r>
            <a:r>
              <a:rPr lang="ru-RU" sz="1800" b="1" dirty="0" smtClean="0">
                <a:ln w="12700">
                  <a:solidFill>
                    <a:schemeClr val="tx1"/>
                  </a:solidFill>
                </a:ln>
                <a:latin typeface="Times New Roman" panose="02020603050405020304" pitchFamily="18" charset="0"/>
                <a:cs typeface="Times New Roman" panose="02020603050405020304" pitchFamily="18" charset="0"/>
              </a:rPr>
              <a:t> техногенного та природного характеру на 2020 </a:t>
            </a:r>
            <a:r>
              <a:rPr lang="ru-RU" sz="1800" b="1" dirty="0" err="1" smtClean="0">
                <a:ln w="12700">
                  <a:solidFill>
                    <a:schemeClr val="tx1"/>
                  </a:solidFill>
                </a:ln>
                <a:latin typeface="Times New Roman" panose="02020603050405020304" pitchFamily="18" charset="0"/>
                <a:cs typeface="Times New Roman" panose="02020603050405020304" pitchFamily="18" charset="0"/>
              </a:rPr>
              <a:t>рік</a:t>
            </a:r>
            <a:r>
              <a:rPr lang="ru-RU" sz="1800" b="1" dirty="0" smtClean="0">
                <a:ln w="12700">
                  <a:solidFill>
                    <a:schemeClr val="tx1"/>
                  </a:solidFill>
                </a:ln>
                <a:latin typeface="Times New Roman" panose="02020603050405020304" pitchFamily="18" charset="0"/>
                <a:cs typeface="Times New Roman" panose="02020603050405020304" pitchFamily="18" charset="0"/>
              </a:rPr>
              <a:t>;</a:t>
            </a:r>
            <a:br>
              <a:rPr lang="ru-RU" sz="1800" b="1" dirty="0" smtClean="0">
                <a:ln w="12700">
                  <a:solidFill>
                    <a:schemeClr val="tx1"/>
                  </a:solidFill>
                </a:ln>
                <a:latin typeface="Times New Roman" panose="02020603050405020304" pitchFamily="18" charset="0"/>
                <a:cs typeface="Times New Roman" panose="02020603050405020304" pitchFamily="18" charset="0"/>
              </a:rPr>
            </a:br>
            <a:r>
              <a:rPr lang="ru-RU" sz="1800" b="1" dirty="0" smtClean="0">
                <a:ln w="12700">
                  <a:solidFill>
                    <a:schemeClr val="tx1"/>
                  </a:solidFill>
                </a:ln>
                <a:latin typeface="Times New Roman" panose="02020603050405020304" pitchFamily="18" charset="0"/>
                <a:cs typeface="Times New Roman" panose="02020603050405020304" pitchFamily="18" charset="0"/>
              </a:rPr>
              <a:t>3.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Міська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цільова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Програма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утримання</a:t>
            </a:r>
            <a:r>
              <a:rPr lang="ru-RU" sz="1800" b="1" dirty="0" smtClean="0">
                <a:ln w="12700">
                  <a:solidFill>
                    <a:schemeClr val="tx1"/>
                  </a:solidFill>
                </a:ln>
                <a:latin typeface="Times New Roman" panose="02020603050405020304" pitchFamily="18" charset="0"/>
                <a:cs typeface="Times New Roman" panose="02020603050405020304" pitchFamily="18" charset="0"/>
              </a:rPr>
              <a:t> та </a:t>
            </a:r>
            <a:r>
              <a:rPr lang="ru-RU" sz="1800" b="1" dirty="0" err="1" smtClean="0">
                <a:ln w="12700">
                  <a:solidFill>
                    <a:schemeClr val="tx1"/>
                  </a:solidFill>
                </a:ln>
                <a:latin typeface="Times New Roman" panose="02020603050405020304" pitchFamily="18" charset="0"/>
                <a:cs typeface="Times New Roman" panose="02020603050405020304" pitchFamily="18" charset="0"/>
              </a:rPr>
              <a:t>розвитку</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інфраструктури</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автомобільних</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доріг</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міста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Попасна</a:t>
            </a:r>
            <a:r>
              <a:rPr lang="ru-RU" sz="1800" b="1" dirty="0" smtClean="0">
                <a:ln w="12700">
                  <a:solidFill>
                    <a:schemeClr val="tx1"/>
                  </a:solidFill>
                </a:ln>
                <a:latin typeface="Times New Roman" panose="02020603050405020304" pitchFamily="18" charset="0"/>
                <a:cs typeface="Times New Roman" panose="02020603050405020304" pitchFamily="18" charset="0"/>
              </a:rPr>
              <a:t> на 2020 </a:t>
            </a:r>
            <a:r>
              <a:rPr lang="ru-RU" sz="1800" b="1" dirty="0" err="1" smtClean="0">
                <a:ln w="12700">
                  <a:solidFill>
                    <a:schemeClr val="tx1"/>
                  </a:solidFill>
                </a:ln>
                <a:latin typeface="Times New Roman" panose="02020603050405020304" pitchFamily="18" charset="0"/>
                <a:cs typeface="Times New Roman" panose="02020603050405020304" pitchFamily="18" charset="0"/>
              </a:rPr>
              <a:t>рік</a:t>
            </a:r>
            <a:r>
              <a:rPr lang="ru-RU" sz="1800" b="1" dirty="0" smtClean="0">
                <a:ln w="12700">
                  <a:solidFill>
                    <a:schemeClr val="tx1"/>
                  </a:solidFill>
                </a:ln>
                <a:latin typeface="Times New Roman" panose="02020603050405020304" pitchFamily="18" charset="0"/>
                <a:cs typeface="Times New Roman" panose="02020603050405020304" pitchFamily="18" charset="0"/>
              </a:rPr>
              <a:t>;</a:t>
            </a:r>
            <a:br>
              <a:rPr lang="ru-RU" sz="1800" b="1" dirty="0" smtClean="0">
                <a:ln w="12700">
                  <a:solidFill>
                    <a:schemeClr val="tx1"/>
                  </a:solidFill>
                </a:ln>
                <a:latin typeface="Times New Roman" panose="02020603050405020304" pitchFamily="18" charset="0"/>
                <a:cs typeface="Times New Roman" panose="02020603050405020304" pitchFamily="18" charset="0"/>
              </a:rPr>
            </a:br>
            <a:r>
              <a:rPr lang="ru-RU" sz="1800" b="1" dirty="0" smtClean="0">
                <a:ln w="12700">
                  <a:solidFill>
                    <a:schemeClr val="tx1"/>
                  </a:solidFill>
                </a:ln>
                <a:latin typeface="Times New Roman" panose="02020603050405020304" pitchFamily="18" charset="0"/>
                <a:cs typeface="Times New Roman" panose="02020603050405020304" pitchFamily="18" charset="0"/>
              </a:rPr>
              <a:t>4.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Міська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цільова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Програма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експлуатації</a:t>
            </a:r>
            <a:r>
              <a:rPr lang="ru-RU" sz="1800" b="1" dirty="0" smtClean="0">
                <a:ln w="12700">
                  <a:solidFill>
                    <a:schemeClr val="tx1"/>
                  </a:solidFill>
                </a:ln>
                <a:latin typeface="Times New Roman" panose="02020603050405020304" pitchFamily="18" charset="0"/>
                <a:cs typeface="Times New Roman" panose="02020603050405020304" pitchFamily="18" charset="0"/>
              </a:rPr>
              <a:t> та </a:t>
            </a:r>
            <a:r>
              <a:rPr lang="ru-RU" sz="1800" b="1" dirty="0" err="1" smtClean="0">
                <a:ln w="12700">
                  <a:solidFill>
                    <a:schemeClr val="tx1"/>
                  </a:solidFill>
                </a:ln>
                <a:latin typeface="Times New Roman" panose="02020603050405020304" pitchFamily="18" charset="0"/>
                <a:cs typeface="Times New Roman" panose="02020603050405020304" pitchFamily="18" charset="0"/>
              </a:rPr>
              <a:t>технічного</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обслуговування</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житлового</a:t>
            </a:r>
            <a:r>
              <a:rPr lang="ru-RU" sz="1800" b="1" dirty="0" smtClean="0">
                <a:ln w="12700">
                  <a:solidFill>
                    <a:schemeClr val="tx1"/>
                  </a:solidFill>
                </a:ln>
                <a:latin typeface="Times New Roman" panose="02020603050405020304" pitchFamily="18" charset="0"/>
                <a:cs typeface="Times New Roman" panose="02020603050405020304" pitchFamily="18" charset="0"/>
              </a:rPr>
              <a:t> фонду </a:t>
            </a:r>
            <a:r>
              <a:rPr lang="ru-RU" sz="1800" b="1" dirty="0" err="1" smtClean="0">
                <a:ln w="12700">
                  <a:solidFill>
                    <a:schemeClr val="tx1"/>
                  </a:solidFill>
                </a:ln>
                <a:latin typeface="Times New Roman" panose="02020603050405020304" pitchFamily="18" charset="0"/>
                <a:cs typeface="Times New Roman" panose="02020603050405020304" pitchFamily="18" charset="0"/>
              </a:rPr>
              <a:t>комунальної</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власності</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територіальної</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громади</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міста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Попасна</a:t>
            </a:r>
            <a:r>
              <a:rPr lang="ru-RU" sz="1800" b="1" dirty="0" smtClean="0">
                <a:ln w="12700">
                  <a:solidFill>
                    <a:schemeClr val="tx1"/>
                  </a:solidFill>
                </a:ln>
                <a:latin typeface="Times New Roman" panose="02020603050405020304" pitchFamily="18" charset="0"/>
                <a:cs typeface="Times New Roman" panose="02020603050405020304" pitchFamily="18" charset="0"/>
              </a:rPr>
              <a:t> на 2020 </a:t>
            </a:r>
            <a:r>
              <a:rPr lang="ru-RU" sz="1800" b="1" dirty="0" err="1" smtClean="0">
                <a:ln w="12700">
                  <a:solidFill>
                    <a:schemeClr val="tx1"/>
                  </a:solidFill>
                </a:ln>
                <a:latin typeface="Times New Roman" panose="02020603050405020304" pitchFamily="18" charset="0"/>
                <a:cs typeface="Times New Roman" panose="02020603050405020304" pitchFamily="18" charset="0"/>
              </a:rPr>
              <a:t>рік</a:t>
            </a:r>
            <a:r>
              <a:rPr lang="ru-RU" sz="1800" b="1" dirty="0" smtClean="0">
                <a:ln w="12700">
                  <a:solidFill>
                    <a:schemeClr val="tx1"/>
                  </a:solidFill>
                </a:ln>
                <a:latin typeface="Times New Roman" panose="02020603050405020304" pitchFamily="18" charset="0"/>
                <a:cs typeface="Times New Roman" panose="02020603050405020304" pitchFamily="18" charset="0"/>
              </a:rPr>
              <a:t>;</a:t>
            </a:r>
            <a:br>
              <a:rPr lang="ru-RU" sz="1800" b="1" dirty="0" smtClean="0">
                <a:ln w="12700">
                  <a:solidFill>
                    <a:schemeClr val="tx1"/>
                  </a:solidFill>
                </a:ln>
                <a:latin typeface="Times New Roman" panose="02020603050405020304" pitchFamily="18" charset="0"/>
                <a:cs typeface="Times New Roman" panose="02020603050405020304" pitchFamily="18" charset="0"/>
              </a:rPr>
            </a:br>
            <a:r>
              <a:rPr lang="ru-RU" sz="1800" b="1" dirty="0" smtClean="0">
                <a:ln w="12700">
                  <a:solidFill>
                    <a:schemeClr val="tx1"/>
                  </a:solidFill>
                </a:ln>
                <a:latin typeface="Times New Roman" panose="02020603050405020304" pitchFamily="18" charset="0"/>
                <a:cs typeface="Times New Roman" panose="02020603050405020304" pitchFamily="18" charset="0"/>
              </a:rPr>
              <a:t>5.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Міська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цільова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Програма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будівництво</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об'єктів</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житлово-комунального</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господарства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територіальної</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громади</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міста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Попасна</a:t>
            </a:r>
            <a:r>
              <a:rPr lang="ru-RU" sz="1800" b="1" dirty="0" smtClean="0">
                <a:ln w="12700">
                  <a:solidFill>
                    <a:schemeClr val="tx1"/>
                  </a:solidFill>
                </a:ln>
                <a:latin typeface="Times New Roman" panose="02020603050405020304" pitchFamily="18" charset="0"/>
                <a:cs typeface="Times New Roman" panose="02020603050405020304" pitchFamily="18" charset="0"/>
              </a:rPr>
              <a:t> на 2020 </a:t>
            </a:r>
            <a:r>
              <a:rPr lang="ru-RU" sz="1800" b="1" dirty="0" err="1" smtClean="0">
                <a:ln w="12700">
                  <a:solidFill>
                    <a:schemeClr val="tx1"/>
                  </a:solidFill>
                </a:ln>
                <a:latin typeface="Times New Roman" panose="02020603050405020304" pitchFamily="18" charset="0"/>
                <a:cs typeface="Times New Roman" panose="02020603050405020304" pitchFamily="18" charset="0"/>
              </a:rPr>
              <a:t>рік</a:t>
            </a:r>
            <a:r>
              <a:rPr lang="ru-RU" sz="1800" b="1" dirty="0" smtClean="0">
                <a:ln w="12700">
                  <a:solidFill>
                    <a:schemeClr val="tx1"/>
                  </a:solidFill>
                </a:ln>
                <a:latin typeface="Times New Roman" panose="02020603050405020304" pitchFamily="18" charset="0"/>
                <a:cs typeface="Times New Roman" panose="02020603050405020304" pitchFamily="18" charset="0"/>
              </a:rPr>
              <a:t>;</a:t>
            </a:r>
            <a:br>
              <a:rPr lang="ru-RU" sz="1800" b="1" dirty="0" smtClean="0">
                <a:ln w="12700">
                  <a:solidFill>
                    <a:schemeClr val="tx1"/>
                  </a:solidFill>
                </a:ln>
                <a:latin typeface="Times New Roman" panose="02020603050405020304" pitchFamily="18" charset="0"/>
                <a:cs typeface="Times New Roman" panose="02020603050405020304" pitchFamily="18" charset="0"/>
              </a:rPr>
            </a:br>
            <a:r>
              <a:rPr lang="ru-RU" sz="1800" b="1" dirty="0" smtClean="0">
                <a:ln w="12700">
                  <a:solidFill>
                    <a:schemeClr val="tx1"/>
                  </a:solidFill>
                </a:ln>
                <a:latin typeface="Times New Roman" panose="02020603050405020304" pitchFamily="18" charset="0"/>
                <a:cs typeface="Times New Roman" panose="02020603050405020304" pitchFamily="18" charset="0"/>
              </a:rPr>
              <a:t>6.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Міська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цільова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Програма</a:t>
            </a:r>
            <a:r>
              <a:rPr lang="ru-RU" sz="1800" b="1" dirty="0" smtClean="0">
                <a:ln w="12700">
                  <a:solidFill>
                    <a:schemeClr val="tx1"/>
                  </a:solidFill>
                </a:ln>
                <a:latin typeface="Times New Roman" panose="02020603050405020304" pitchFamily="18" charset="0"/>
                <a:cs typeface="Times New Roman" panose="02020603050405020304" pitchFamily="18" charset="0"/>
              </a:rPr>
              <a:t> з </a:t>
            </a:r>
            <a:r>
              <a:rPr lang="ru-RU" sz="1800" b="1" dirty="0" err="1" smtClean="0">
                <a:ln w="12700">
                  <a:solidFill>
                    <a:schemeClr val="tx1"/>
                  </a:solidFill>
                </a:ln>
                <a:latin typeface="Times New Roman" panose="02020603050405020304" pitchFamily="18" charset="0"/>
                <a:cs typeface="Times New Roman" panose="02020603050405020304" pitchFamily="18" charset="0"/>
              </a:rPr>
              <a:t>охорони</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навколишнього</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середовища</a:t>
            </a:r>
            <a:r>
              <a:rPr lang="ru-RU" sz="1800" b="1" dirty="0" smtClean="0">
                <a:ln w="12700">
                  <a:solidFill>
                    <a:schemeClr val="tx1"/>
                  </a:solidFill>
                </a:ln>
                <a:latin typeface="Times New Roman" panose="02020603050405020304" pitchFamily="18" charset="0"/>
                <a:cs typeface="Times New Roman" panose="02020603050405020304" pitchFamily="18" charset="0"/>
              </a:rPr>
              <a:t> на </a:t>
            </a:r>
            <a:r>
              <a:rPr lang="ru-RU" sz="1800" b="1" dirty="0" err="1" smtClean="0">
                <a:ln w="12700">
                  <a:solidFill>
                    <a:schemeClr val="tx1"/>
                  </a:solidFill>
                </a:ln>
                <a:latin typeface="Times New Roman" panose="02020603050405020304" pitchFamily="18" charset="0"/>
                <a:cs typeface="Times New Roman" panose="02020603050405020304" pitchFamily="18" charset="0"/>
              </a:rPr>
              <a:t>території</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Попаснянської</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міської</a:t>
            </a:r>
            <a:r>
              <a:rPr lang="ru-RU" sz="1800" b="1" dirty="0" smtClean="0">
                <a:ln w="12700">
                  <a:solidFill>
                    <a:schemeClr val="tx1"/>
                  </a:solidFill>
                </a:ln>
                <a:latin typeface="Times New Roman" panose="02020603050405020304" pitchFamily="18" charset="0"/>
                <a:cs typeface="Times New Roman" panose="02020603050405020304" pitchFamily="18" charset="0"/>
              </a:rPr>
              <a:t> ради на 2020 </a:t>
            </a:r>
            <a:r>
              <a:rPr lang="ru-RU" sz="1800" b="1" dirty="0" err="1" smtClean="0">
                <a:ln w="12700">
                  <a:solidFill>
                    <a:schemeClr val="tx1"/>
                  </a:solidFill>
                </a:ln>
                <a:latin typeface="Times New Roman" panose="02020603050405020304" pitchFamily="18" charset="0"/>
                <a:cs typeface="Times New Roman" panose="02020603050405020304" pitchFamily="18" charset="0"/>
              </a:rPr>
              <a:t>рік</a:t>
            </a:r>
            <a:r>
              <a:rPr lang="ru-RU" sz="1800" b="1" dirty="0" smtClean="0">
                <a:ln w="12700">
                  <a:solidFill>
                    <a:schemeClr val="tx1"/>
                  </a:solidFill>
                </a:ln>
                <a:latin typeface="Times New Roman" panose="02020603050405020304" pitchFamily="18" charset="0"/>
                <a:cs typeface="Times New Roman" panose="02020603050405020304" pitchFamily="18" charset="0"/>
              </a:rPr>
              <a:t>;</a:t>
            </a:r>
            <a:br>
              <a:rPr lang="ru-RU" sz="1800" b="1" dirty="0" smtClean="0">
                <a:ln w="12700">
                  <a:solidFill>
                    <a:schemeClr val="tx1"/>
                  </a:solidFill>
                </a:ln>
                <a:latin typeface="Times New Roman" panose="02020603050405020304" pitchFamily="18" charset="0"/>
                <a:cs typeface="Times New Roman" panose="02020603050405020304" pitchFamily="18" charset="0"/>
              </a:rPr>
            </a:br>
            <a:r>
              <a:rPr lang="ru-RU" sz="1800" b="1" dirty="0" smtClean="0">
                <a:ln w="12700">
                  <a:solidFill>
                    <a:schemeClr val="tx1"/>
                  </a:solidFill>
                </a:ln>
                <a:latin typeface="Times New Roman" panose="02020603050405020304" pitchFamily="18" charset="0"/>
                <a:cs typeface="Times New Roman" panose="02020603050405020304" pitchFamily="18" charset="0"/>
              </a:rPr>
              <a:t>7.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Міська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цільова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Програма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проведення</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заходів</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із</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землеустрою</a:t>
            </a:r>
            <a:r>
              <a:rPr lang="ru-RU" sz="1800" b="1" dirty="0" smtClean="0">
                <a:ln w="12700">
                  <a:solidFill>
                    <a:schemeClr val="tx1"/>
                  </a:solidFill>
                </a:ln>
                <a:latin typeface="Times New Roman" panose="02020603050405020304" pitchFamily="18" charset="0"/>
                <a:cs typeface="Times New Roman" panose="02020603050405020304" pitchFamily="18" charset="0"/>
              </a:rPr>
              <a:t> в м. </a:t>
            </a:r>
            <a:r>
              <a:rPr lang="ru-RU" sz="1800" b="1" dirty="0" err="1" smtClean="0">
                <a:ln w="12700">
                  <a:solidFill>
                    <a:schemeClr val="tx1"/>
                  </a:solidFill>
                </a:ln>
                <a:latin typeface="Times New Roman" panose="02020603050405020304" pitchFamily="18" charset="0"/>
                <a:cs typeface="Times New Roman" panose="02020603050405020304" pitchFamily="18" charset="0"/>
              </a:rPr>
              <a:t>Попасна</a:t>
            </a:r>
            <a:r>
              <a:rPr lang="ru-RU" sz="1800" b="1" dirty="0" smtClean="0">
                <a:ln w="12700">
                  <a:solidFill>
                    <a:schemeClr val="tx1"/>
                  </a:solidFill>
                </a:ln>
                <a:latin typeface="Times New Roman" panose="02020603050405020304" pitchFamily="18" charset="0"/>
                <a:cs typeface="Times New Roman" panose="02020603050405020304" pitchFamily="18" charset="0"/>
              </a:rPr>
              <a:t> на 2020 </a:t>
            </a:r>
            <a:r>
              <a:rPr lang="ru-RU" sz="1800" b="1" dirty="0" err="1" smtClean="0">
                <a:ln w="12700">
                  <a:solidFill>
                    <a:schemeClr val="tx1"/>
                  </a:solidFill>
                </a:ln>
                <a:latin typeface="Times New Roman" panose="02020603050405020304" pitchFamily="18" charset="0"/>
                <a:cs typeface="Times New Roman" panose="02020603050405020304" pitchFamily="18" charset="0"/>
              </a:rPr>
              <a:t>рік</a:t>
            </a:r>
            <a:r>
              <a:rPr lang="ru-RU" sz="1800" b="1" dirty="0" smtClean="0">
                <a:ln w="12700">
                  <a:solidFill>
                    <a:schemeClr val="tx1"/>
                  </a:solidFill>
                </a:ln>
                <a:latin typeface="Times New Roman" panose="02020603050405020304" pitchFamily="18" charset="0"/>
                <a:cs typeface="Times New Roman" panose="02020603050405020304" pitchFamily="18" charset="0"/>
              </a:rPr>
              <a:t>;</a:t>
            </a:r>
            <a:br>
              <a:rPr lang="ru-RU" sz="1800" b="1" dirty="0" smtClean="0">
                <a:ln w="12700">
                  <a:solidFill>
                    <a:schemeClr val="tx1"/>
                  </a:solidFill>
                </a:ln>
                <a:latin typeface="Times New Roman" panose="02020603050405020304" pitchFamily="18" charset="0"/>
                <a:cs typeface="Times New Roman" panose="02020603050405020304" pitchFamily="18" charset="0"/>
              </a:rPr>
            </a:br>
            <a:r>
              <a:rPr lang="ru-RU" sz="1800" b="1" dirty="0" smtClean="0">
                <a:ln w="12700">
                  <a:solidFill>
                    <a:schemeClr val="tx1"/>
                  </a:solidFill>
                </a:ln>
                <a:latin typeface="Times New Roman" panose="02020603050405020304" pitchFamily="18" charset="0"/>
                <a:cs typeface="Times New Roman" panose="02020603050405020304" pitchFamily="18" charset="0"/>
              </a:rPr>
              <a:t>8.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Міська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цільова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Програма</a:t>
            </a:r>
            <a:r>
              <a:rPr lang="ru-RU" sz="1800" b="1" dirty="0" smtClean="0">
                <a:ln w="12700">
                  <a:solidFill>
                    <a:schemeClr val="tx1"/>
                  </a:solidFill>
                </a:ln>
                <a:latin typeface="Times New Roman" panose="02020603050405020304" pitchFamily="18" charset="0"/>
                <a:cs typeface="Times New Roman" panose="02020603050405020304" pitchFamily="18" charset="0"/>
              </a:rPr>
              <a:t> благоустрою </a:t>
            </a:r>
            <a:r>
              <a:rPr lang="ru-RU" sz="1800" b="1" dirty="0" err="1" smtClean="0">
                <a:ln w="12700">
                  <a:solidFill>
                    <a:schemeClr val="tx1"/>
                  </a:solidFill>
                </a:ln>
                <a:latin typeface="Times New Roman" panose="02020603050405020304" pitchFamily="18" charset="0"/>
                <a:cs typeface="Times New Roman" panose="02020603050405020304" pitchFamily="18" charset="0"/>
              </a:rPr>
              <a:t>міста</a:t>
            </a:r>
            <a:r>
              <a:rPr lang="ru-RU" sz="1800" b="1" dirty="0" smtClean="0">
                <a:ln w="12700">
                  <a:solidFill>
                    <a:schemeClr val="tx1"/>
                  </a:solidFill>
                </a:ln>
                <a:latin typeface="Times New Roman" panose="02020603050405020304" pitchFamily="18" charset="0"/>
                <a:cs typeface="Times New Roman" panose="02020603050405020304" pitchFamily="18" charset="0"/>
              </a:rPr>
              <a:t> </a:t>
            </a:r>
            <a:r>
              <a:rPr lang="ru-RU" sz="1800" b="1" dirty="0" err="1" smtClean="0">
                <a:ln w="12700">
                  <a:solidFill>
                    <a:schemeClr val="tx1"/>
                  </a:solidFill>
                </a:ln>
                <a:latin typeface="Times New Roman" panose="02020603050405020304" pitchFamily="18" charset="0"/>
                <a:cs typeface="Times New Roman" panose="02020603050405020304" pitchFamily="18" charset="0"/>
              </a:rPr>
              <a:t>Попасна</a:t>
            </a:r>
            <a:r>
              <a:rPr lang="ru-RU" sz="1800" b="1" dirty="0" smtClean="0">
                <a:ln w="12700">
                  <a:solidFill>
                    <a:schemeClr val="tx1"/>
                  </a:solidFill>
                </a:ln>
                <a:latin typeface="Times New Roman" panose="02020603050405020304" pitchFamily="18" charset="0"/>
                <a:cs typeface="Times New Roman" panose="02020603050405020304" pitchFamily="18" charset="0"/>
              </a:rPr>
              <a:t> на 2020 </a:t>
            </a:r>
            <a:r>
              <a:rPr lang="ru-RU" sz="1800" b="1" dirty="0" err="1" smtClean="0">
                <a:ln w="12700">
                  <a:solidFill>
                    <a:schemeClr val="tx1"/>
                  </a:solidFill>
                </a:ln>
                <a:latin typeface="Times New Roman" panose="02020603050405020304" pitchFamily="18" charset="0"/>
                <a:cs typeface="Times New Roman" panose="02020603050405020304" pitchFamily="18" charset="0"/>
              </a:rPr>
              <a:t>рік</a:t>
            </a:r>
            <a:r>
              <a:rPr lang="ru-RU" sz="1800" b="1" dirty="0" smtClean="0">
                <a:ln w="12700">
                  <a:solidFill>
                    <a:schemeClr val="tx1"/>
                  </a:solidFill>
                </a:ln>
                <a:latin typeface="Times New Roman" panose="02020603050405020304" pitchFamily="18" charset="0"/>
                <a:cs typeface="Times New Roman" panose="02020603050405020304" pitchFamily="18" charset="0"/>
              </a:rPr>
              <a:t>.</a:t>
            </a:r>
            <a:endParaRPr lang="ru-RU" sz="1800" b="1" dirty="0">
              <a:ln w="12700">
                <a:solidFill>
                  <a:schemeClr val="tx1"/>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9708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76064" y="-171400"/>
            <a:ext cx="882047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800" b="1" dirty="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Ю</a:t>
            </a:r>
            <a:r>
              <a:rPr lang="uk-UA" sz="4800" b="1" dirty="0" smtClean="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ридичні питання</a:t>
            </a:r>
            <a:endParaRPr lang="ru-RU" sz="4800" b="1" dirty="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5"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txBox="1">
            <a:spLocks/>
          </p:cNvSpPr>
          <p:nvPr/>
        </p:nvSpPr>
        <p:spPr>
          <a:xfrm>
            <a:off x="1115616" y="806753"/>
            <a:ext cx="7891014" cy="183015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smtClean="0">
                <a:ln w="12700">
                  <a:solidFill>
                    <a:schemeClr val="tx1"/>
                  </a:solidFill>
                </a:ln>
                <a:latin typeface="Times New Roman" panose="02020603050405020304" pitchFamily="18" charset="0"/>
                <a:cs typeface="Times New Roman" panose="02020603050405020304" pitchFamily="18" charset="0"/>
              </a:rPr>
              <a:t>З метою </a:t>
            </a:r>
            <a:r>
              <a:rPr lang="ru-RU" sz="2400" b="1" dirty="0" err="1" smtClean="0">
                <a:ln w="12700">
                  <a:solidFill>
                    <a:schemeClr val="tx1"/>
                  </a:solidFill>
                </a:ln>
                <a:latin typeface="Times New Roman" panose="02020603050405020304" pitchFamily="18" charset="0"/>
                <a:cs typeface="Times New Roman" panose="02020603050405020304" pitchFamily="18" charset="0"/>
              </a:rPr>
              <a:t>вирішення</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актуальних</a:t>
            </a:r>
            <a:r>
              <a:rPr lang="ru-RU" sz="2400" b="1" dirty="0">
                <a:ln w="12700">
                  <a:solidFill>
                    <a:schemeClr val="tx1"/>
                  </a:solidFill>
                </a:ln>
                <a:latin typeface="Times New Roman" panose="02020603050405020304" pitchFamily="18" charset="0"/>
                <a:cs typeface="Times New Roman" panose="02020603050405020304" pitchFamily="18" charset="0"/>
              </a:rPr>
              <a:t> проблем </a:t>
            </a:r>
            <a:r>
              <a:rPr lang="ru-RU" sz="2400" b="1" dirty="0" err="1">
                <a:ln w="12700">
                  <a:solidFill>
                    <a:schemeClr val="tx1"/>
                  </a:solidFill>
                </a:ln>
                <a:latin typeface="Times New Roman" panose="02020603050405020304" pitchFamily="18" charset="0"/>
                <a:cs typeface="Times New Roman" panose="02020603050405020304" pitchFamily="18" charset="0"/>
              </a:rPr>
              <a:t>міста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smtClean="0">
                <a:ln w="12700">
                  <a:solidFill>
                    <a:schemeClr val="tx1"/>
                  </a:solidFill>
                </a:ln>
                <a:latin typeface="Times New Roman" panose="02020603050405020304" pitchFamily="18" charset="0"/>
                <a:cs typeface="Times New Roman" panose="02020603050405020304" pitchFamily="18" charset="0"/>
              </a:rPr>
              <a:t>у </a:t>
            </a:r>
            <a:r>
              <a:rPr lang="ru-RU" sz="2400" b="1" dirty="0" err="1">
                <a:ln w="12700">
                  <a:solidFill>
                    <a:schemeClr val="tx1"/>
                  </a:solidFill>
                </a:ln>
                <a:latin typeface="Times New Roman" panose="02020603050405020304" pitchFamily="18" charset="0"/>
                <a:cs typeface="Times New Roman" panose="02020603050405020304" pitchFamily="18" charset="0"/>
              </a:rPr>
              <a:t>місті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запроваджено</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новий</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електронний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сервіс</a:t>
            </a:r>
            <a:r>
              <a:rPr lang="ru-RU" sz="2400" b="1" dirty="0">
                <a:ln w="12700">
                  <a:solidFill>
                    <a:schemeClr val="tx1"/>
                  </a:solidFill>
                </a:ln>
                <a:latin typeface="Times New Roman" panose="02020603050405020304" pitchFamily="18" charset="0"/>
                <a:cs typeface="Times New Roman" panose="02020603050405020304" pitchFamily="18" charset="0"/>
              </a:rPr>
              <a:t> – «</a:t>
            </a:r>
            <a:r>
              <a:rPr lang="ru-RU" sz="2400" b="1" dirty="0" err="1">
                <a:ln w="12700">
                  <a:solidFill>
                    <a:schemeClr val="tx1"/>
                  </a:solidFill>
                </a:ln>
                <a:latin typeface="Times New Roman" panose="02020603050405020304" pitchFamily="18" charset="0"/>
                <a:cs typeface="Times New Roman" panose="02020603050405020304" pitchFamily="18" charset="0"/>
              </a:rPr>
              <a:t>Відкрите</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місто</a:t>
            </a:r>
            <a:r>
              <a:rPr lang="ru-RU" sz="2400" b="1" dirty="0">
                <a:ln w="12700">
                  <a:solidFill>
                    <a:schemeClr val="tx1"/>
                  </a:solidFill>
                </a:ln>
                <a:latin typeface="Times New Roman" panose="02020603050405020304" pitchFamily="18" charset="0"/>
                <a:cs typeface="Times New Roman" panose="02020603050405020304" pitchFamily="18" charset="0"/>
              </a:rPr>
              <a:t>» в рамках </a:t>
            </a:r>
            <a:r>
              <a:rPr lang="ru-RU" sz="2400" b="1" dirty="0" err="1">
                <a:ln w="12700">
                  <a:solidFill>
                    <a:schemeClr val="tx1"/>
                  </a:solidFill>
                </a:ln>
                <a:latin typeface="Times New Roman" panose="02020603050405020304" pitchFamily="18" charset="0"/>
                <a:cs typeface="Times New Roman" panose="02020603050405020304" pitchFamily="18" charset="0"/>
              </a:rPr>
              <a:t>проєкту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Відкрите</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Місто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посилення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участі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громадян</a:t>
            </a:r>
            <a:r>
              <a:rPr lang="ru-RU" sz="2400" b="1" dirty="0">
                <a:ln w="12700">
                  <a:solidFill>
                    <a:schemeClr val="tx1"/>
                  </a:solidFill>
                </a:ln>
                <a:latin typeface="Times New Roman" panose="02020603050405020304" pitchFamily="18" charset="0"/>
                <a:cs typeface="Times New Roman" panose="02020603050405020304" pitchFamily="18" charset="0"/>
              </a:rPr>
              <a:t> у </a:t>
            </a:r>
            <a:r>
              <a:rPr lang="ru-RU" sz="2400" b="1" dirty="0" err="1">
                <a:ln w="12700">
                  <a:solidFill>
                    <a:schemeClr val="tx1"/>
                  </a:solidFill>
                </a:ln>
                <a:latin typeface="Times New Roman" panose="02020603050405020304" pitchFamily="18" charset="0"/>
                <a:cs typeface="Times New Roman" panose="02020603050405020304" pitchFamily="18" charset="0"/>
              </a:rPr>
              <a:t>розвитку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місцевої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громади</a:t>
            </a:r>
            <a:r>
              <a:rPr lang="ru-RU" sz="2400" b="1" dirty="0" smtClean="0">
                <a:ln w="12700">
                  <a:solidFill>
                    <a:schemeClr val="tx1"/>
                  </a:solidFill>
                </a:ln>
                <a:latin typeface="Times New Roman" panose="02020603050405020304" pitchFamily="18" charset="0"/>
                <a:cs typeface="Times New Roman" panose="02020603050405020304" pitchFamily="18" charset="0"/>
              </a:rPr>
              <a:t>».</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 t="25873" r="28958" b="9511"/>
          <a:stretch/>
        </p:blipFill>
        <p:spPr bwMode="auto">
          <a:xfrm>
            <a:off x="1415591" y="2852936"/>
            <a:ext cx="7291064" cy="375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765053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42" descr="Голландцы постороят во Львове индустриальный парк за 50 млн евр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6468" y="3645024"/>
            <a:ext cx="4968226" cy="310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1"/>
          <p:cNvSpPr txBox="1">
            <a:spLocks/>
          </p:cNvSpPr>
          <p:nvPr/>
        </p:nvSpPr>
        <p:spPr>
          <a:xfrm>
            <a:off x="1115616" y="188640"/>
            <a:ext cx="7891014" cy="322826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З </a:t>
            </a:r>
            <a:r>
              <a:rPr lang="ru-RU" sz="2400" b="1" dirty="0">
                <a:ln w="12700">
                  <a:solidFill>
                    <a:schemeClr val="tx1"/>
                  </a:solidFill>
                </a:ln>
                <a:latin typeface="Times New Roman" panose="02020603050405020304" pitchFamily="18" charset="0"/>
                <a:cs typeface="Times New Roman" panose="02020603050405020304" pitchFamily="18" charset="0"/>
              </a:rPr>
              <a:t>метою </a:t>
            </a:r>
            <a:r>
              <a:rPr lang="ru-RU" sz="2400" b="1" dirty="0" err="1">
                <a:ln w="12700">
                  <a:solidFill>
                    <a:schemeClr val="tx1"/>
                  </a:solidFill>
                </a:ln>
                <a:latin typeface="Times New Roman" panose="02020603050405020304" pitchFamily="18" charset="0"/>
                <a:cs typeface="Times New Roman" panose="02020603050405020304" pitchFamily="18" charset="0"/>
              </a:rPr>
              <a:t>створення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більш</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привабливого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інвестиційного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клімату</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місті</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урахуванням</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загального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індексу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інвестиційної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привабливості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міста</a:t>
            </a:r>
            <a:r>
              <a:rPr lang="ru-RU" sz="2400" b="1" dirty="0">
                <a:ln w="12700">
                  <a:solidFill>
                    <a:schemeClr val="tx1"/>
                  </a:solidFill>
                </a:ln>
                <a:latin typeface="Times New Roman" panose="02020603050405020304" pitchFamily="18" charset="0"/>
                <a:cs typeface="Times New Roman" panose="02020603050405020304" pitchFamily="18" charset="0"/>
              </a:rPr>
              <a:t> і </a:t>
            </a:r>
            <a:r>
              <a:rPr lang="ru-RU" sz="2400" b="1" dirty="0" err="1">
                <a:ln w="12700">
                  <a:solidFill>
                    <a:schemeClr val="tx1"/>
                  </a:solidFill>
                </a:ln>
                <a:latin typeface="Times New Roman" panose="02020603050405020304" pitchFamily="18" charset="0"/>
                <a:cs typeface="Times New Roman" panose="02020603050405020304" pitchFamily="18" charset="0"/>
              </a:rPr>
              <a:t>регіону</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цілому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юридичним</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відділом</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було</a:t>
            </a:r>
            <a:r>
              <a:rPr lang="ru-RU" sz="2400" b="1" dirty="0">
                <a:ln w="12700">
                  <a:solidFill>
                    <a:schemeClr val="tx1"/>
                  </a:solidFill>
                </a:ln>
                <a:latin typeface="Times New Roman" panose="02020603050405020304" pitchFamily="18" charset="0"/>
                <a:cs typeface="Times New Roman" panose="02020603050405020304" pitchFamily="18" charset="0"/>
              </a:rPr>
              <a:t> проведено роботу </a:t>
            </a:r>
            <a:r>
              <a:rPr lang="ru-RU" sz="2400" b="1" dirty="0" err="1">
                <a:ln w="12700">
                  <a:solidFill>
                    <a:schemeClr val="tx1"/>
                  </a:solidFill>
                </a:ln>
                <a:latin typeface="Times New Roman" panose="02020603050405020304" pitchFamily="18" charset="0"/>
                <a:cs typeface="Times New Roman" panose="02020603050405020304" pitchFamily="18" charset="0"/>
              </a:rPr>
              <a:t>щодо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розробки</a:t>
            </a:r>
            <a:r>
              <a:rPr lang="ru-RU" sz="2400" b="1" dirty="0">
                <a:ln w="12700">
                  <a:solidFill>
                    <a:schemeClr val="tx1"/>
                  </a:solidFill>
                </a:ln>
                <a:latin typeface="Times New Roman" panose="02020603050405020304" pitchFamily="18" charset="0"/>
                <a:cs typeface="Times New Roman" panose="02020603050405020304" pitchFamily="18" charset="0"/>
              </a:rPr>
              <a:t> нормативно-</a:t>
            </a:r>
            <a:r>
              <a:rPr lang="ru-RU" sz="2400" b="1" dirty="0" err="1">
                <a:ln w="12700">
                  <a:solidFill>
                    <a:schemeClr val="tx1"/>
                  </a:solidFill>
                </a:ln>
                <a:latin typeface="Times New Roman" panose="02020603050405020304" pitchFamily="18" charset="0"/>
                <a:cs typeface="Times New Roman" panose="02020603050405020304" pitchFamily="18" charset="0"/>
              </a:rPr>
              <a:t>правових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актів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щодо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створення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індустріального</a:t>
            </a:r>
            <a:r>
              <a:rPr lang="ru-RU" sz="2400" b="1" dirty="0">
                <a:ln w="12700">
                  <a:solidFill>
                    <a:schemeClr val="tx1"/>
                  </a:solidFill>
                </a:ln>
                <a:latin typeface="Times New Roman" panose="02020603050405020304" pitchFamily="18" charset="0"/>
                <a:cs typeface="Times New Roman" panose="02020603050405020304" pitchFamily="18" charset="0"/>
              </a:rPr>
              <a:t> парку «</a:t>
            </a:r>
            <a:r>
              <a:rPr lang="ru-RU" sz="2400" b="1" dirty="0" err="1">
                <a:ln w="12700">
                  <a:solidFill>
                    <a:schemeClr val="tx1"/>
                  </a:solidFill>
                </a:ln>
                <a:latin typeface="Times New Roman" panose="02020603050405020304" pitchFamily="18" charset="0"/>
                <a:cs typeface="Times New Roman" panose="02020603050405020304" pitchFamily="18" charset="0"/>
              </a:rPr>
              <a:t>Східний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регіон</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a:ln w="12700">
                  <a:solidFill>
                    <a:schemeClr val="tx1"/>
                  </a:solidFill>
                </a:ln>
                <a:latin typeface="Times New Roman" panose="02020603050405020304" pitchFamily="18" charset="0"/>
                <a:cs typeface="Times New Roman" panose="02020603050405020304" pitchFamily="18" charset="0"/>
              </a:rPr>
              <a:t>його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реєстрацією</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Міністерстві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економіки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Відтак</a:t>
            </a:r>
            <a:r>
              <a:rPr lang="ru-RU" sz="2400" b="1" dirty="0">
                <a:ln w="12700">
                  <a:solidFill>
                    <a:schemeClr val="tx1"/>
                  </a:solidFill>
                </a:ln>
                <a:latin typeface="Times New Roman" panose="02020603050405020304" pitchFamily="18" charset="0"/>
                <a:cs typeface="Times New Roman" panose="02020603050405020304" pitchFamily="18" charset="0"/>
              </a:rPr>
              <a:t>, наказом </a:t>
            </a:r>
            <a:r>
              <a:rPr lang="ru-RU" sz="2400" b="1" dirty="0" err="1">
                <a:ln w="12700">
                  <a:solidFill>
                    <a:schemeClr val="tx1"/>
                  </a:solidFill>
                </a:ln>
                <a:latin typeface="Times New Roman" panose="02020603050405020304" pitchFamily="18" charset="0"/>
                <a:cs typeface="Times New Roman" panose="02020603050405020304" pitchFamily="18" charset="0"/>
              </a:rPr>
              <a:t>Мінекономіки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від</a:t>
            </a:r>
            <a:r>
              <a:rPr lang="ru-RU" sz="2400" b="1" dirty="0">
                <a:ln w="12700">
                  <a:solidFill>
                    <a:schemeClr val="tx1"/>
                  </a:solidFill>
                </a:ln>
                <a:latin typeface="Times New Roman" panose="02020603050405020304" pitchFamily="18" charset="0"/>
                <a:cs typeface="Times New Roman" panose="02020603050405020304" pitchFamily="18" charset="0"/>
              </a:rPr>
              <a:t> 12.11.2020 № 2312 </a:t>
            </a:r>
            <a:r>
              <a:rPr lang="ru-RU" sz="2400" b="1" dirty="0" err="1">
                <a:ln w="12700">
                  <a:solidFill>
                    <a:schemeClr val="tx1"/>
                  </a:solidFill>
                </a:ln>
                <a:latin typeface="Times New Roman" panose="02020603050405020304" pitchFamily="18" charset="0"/>
                <a:cs typeface="Times New Roman" panose="02020603050405020304" pitchFamily="18" charset="0"/>
              </a:rPr>
              <a:t>індустріальний</a:t>
            </a:r>
            <a:r>
              <a:rPr lang="ru-RU" sz="2400" b="1" dirty="0">
                <a:ln w="12700">
                  <a:solidFill>
                    <a:schemeClr val="tx1"/>
                  </a:solidFill>
                </a:ln>
                <a:latin typeface="Times New Roman" panose="02020603050405020304" pitchFamily="18" charset="0"/>
                <a:cs typeface="Times New Roman" panose="02020603050405020304" pitchFamily="18" charset="0"/>
              </a:rPr>
              <a:t> парк «</a:t>
            </a:r>
            <a:r>
              <a:rPr lang="ru-RU" sz="2400" b="1" dirty="0" err="1">
                <a:ln w="12700">
                  <a:solidFill>
                    <a:schemeClr val="tx1"/>
                  </a:solidFill>
                </a:ln>
                <a:latin typeface="Times New Roman" panose="02020603050405020304" pitchFamily="18" charset="0"/>
                <a:cs typeface="Times New Roman" panose="02020603050405020304" pitchFamily="18" charset="0"/>
              </a:rPr>
              <a:t>Східний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регіон</a:t>
            </a:r>
            <a:r>
              <a:rPr lang="ru-RU" sz="2400" b="1" dirty="0">
                <a:ln w="12700">
                  <a:solidFill>
                    <a:schemeClr val="tx1"/>
                  </a:solidFill>
                </a:ln>
                <a:latin typeface="Times New Roman" panose="02020603050405020304" pitchFamily="18" charset="0"/>
                <a:cs typeface="Times New Roman" panose="02020603050405020304" pitchFamily="18" charset="0"/>
              </a:rPr>
              <a:t>» включений до </a:t>
            </a:r>
            <a:r>
              <a:rPr lang="ru-RU" sz="2400" b="1" dirty="0" err="1">
                <a:ln w="12700">
                  <a:solidFill>
                    <a:schemeClr val="tx1"/>
                  </a:solidFill>
                </a:ln>
                <a:latin typeface="Times New Roman" panose="02020603050405020304" pitchFamily="18" charset="0"/>
                <a:cs typeface="Times New Roman" panose="02020603050405020304" pitchFamily="18" charset="0"/>
              </a:rPr>
              <a:t>Реєстру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індустріальних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промислових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парків</a:t>
            </a:r>
            <a:r>
              <a:rPr lang="ru-RU" sz="2400" b="1" dirty="0">
                <a:ln w="12700">
                  <a:solidFill>
                    <a:schemeClr val="tx1"/>
                  </a:solidFill>
                </a:ln>
                <a:latin typeface="Times New Roman" panose="02020603050405020304" pitchFamily="18" charset="0"/>
                <a:cs typeface="Times New Roman" panose="02020603050405020304" pitchFamily="18" charset="0"/>
              </a:rPr>
              <a:t>.</a:t>
            </a:r>
          </a:p>
        </p:txBody>
      </p:sp>
      <p:pic>
        <p:nvPicPr>
          <p:cNvPr id="12289" name="Picture 1" descr="Витяг з реєстру ІП"/>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337"/>
          <a:stretch/>
        </p:blipFill>
        <p:spPr bwMode="auto">
          <a:xfrm>
            <a:off x="6372200" y="3688327"/>
            <a:ext cx="2520280" cy="305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20799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878" t="50691" r="30443" b="27618"/>
          <a:stretch/>
        </p:blipFill>
        <p:spPr bwMode="auto">
          <a:xfrm>
            <a:off x="1187624" y="3391228"/>
            <a:ext cx="4104456" cy="231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115616" y="1052736"/>
            <a:ext cx="7704856" cy="1815882"/>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     Інформаційно-аналітичний </a:t>
            </a:r>
            <a:r>
              <a:rPr lang="uk-UA" sz="2800" dirty="0">
                <a:latin typeface="Times New Roman" panose="02020603050405020304" pitchFamily="18" charset="0"/>
                <a:cs typeface="Times New Roman" panose="02020603050405020304" pitchFamily="18" charset="0"/>
              </a:rPr>
              <a:t>огляд звернень громадян, які надійшли до виконкому міської ради протягом 2020 року у порівнянні з минулим 2019 </a:t>
            </a:r>
            <a:r>
              <a:rPr lang="uk-UA" sz="2800" dirty="0" smtClean="0">
                <a:latin typeface="Times New Roman" panose="02020603050405020304" pitchFamily="18" charset="0"/>
                <a:cs typeface="Times New Roman" panose="02020603050405020304" pitchFamily="18" charset="0"/>
              </a:rPr>
              <a:t>роком.</a:t>
            </a:r>
            <a:endParaRPr lang="ru-RU" sz="2800" dirty="0">
              <a:latin typeface="Times New Roman" panose="02020603050405020304" pitchFamily="18" charset="0"/>
              <a:cs typeface="Times New Roman" panose="02020603050405020304" pitchFamily="18" charset="0"/>
            </a:endParaRPr>
          </a:p>
        </p:txBody>
      </p:sp>
      <p:sp>
        <p:nvSpPr>
          <p:cNvPr id="12" name="Заголовок 1"/>
          <p:cNvSpPr txBox="1">
            <a:spLocks/>
          </p:cNvSpPr>
          <p:nvPr/>
        </p:nvSpPr>
        <p:spPr>
          <a:xfrm>
            <a:off x="766275" y="-18256"/>
            <a:ext cx="882047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000" b="1" dirty="0" smtClean="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Робота зі зверненнями громадян</a:t>
            </a:r>
            <a:endParaRPr lang="ru-RU" sz="4000" b="1" dirty="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172" t="23694" r="30105" b="16848"/>
          <a:stretch/>
        </p:blipFill>
        <p:spPr bwMode="auto">
          <a:xfrm>
            <a:off x="5364088" y="2492896"/>
            <a:ext cx="3686009" cy="4291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85170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79512" y="116632"/>
            <a:ext cx="8784976" cy="655272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238561" y="3587532"/>
            <a:ext cx="7819006" cy="1569660"/>
          </a:xfrm>
          <a:prstGeom prst="rect">
            <a:avLst/>
          </a:prstGeom>
        </p:spPr>
        <p:txBody>
          <a:bodyPr wrap="square">
            <a:spAutoFit/>
          </a:bodyPr>
          <a:lstStyle/>
          <a:p>
            <a:pPr algn="ctr"/>
            <a:r>
              <a:rPr lang="uk-UA" sz="2400" b="1" dirty="0">
                <a:latin typeface="Times New Roman" panose="02020603050405020304" pitchFamily="18" charset="0"/>
                <a:cs typeface="Times New Roman" panose="02020603050405020304" pitchFamily="18" charset="0"/>
              </a:rPr>
              <a:t>Гендерний аналіз </a:t>
            </a:r>
            <a:r>
              <a:rPr lang="uk-UA" sz="2400" b="1" dirty="0" smtClean="0">
                <a:latin typeface="Times New Roman" panose="02020603050405020304" pitchFamily="18" charset="0"/>
                <a:cs typeface="Times New Roman" panose="02020603050405020304" pitchFamily="18" charset="0"/>
              </a:rPr>
              <a:t>порівняльних </a:t>
            </a:r>
            <a:r>
              <a:rPr lang="uk-UA" sz="2400" b="1" dirty="0">
                <a:latin typeface="Times New Roman" panose="02020603050405020304" pitchFamily="18" charset="0"/>
                <a:cs typeface="Times New Roman" panose="02020603050405020304" pitchFamily="18" charset="0"/>
              </a:rPr>
              <a:t>даних про кількість чоловіків та жінок </a:t>
            </a:r>
            <a:r>
              <a:rPr lang="uk-UA" sz="2400" b="1" dirty="0" smtClean="0">
                <a:latin typeface="Times New Roman" panose="02020603050405020304" pitchFamily="18" charset="0"/>
                <a:cs typeface="Times New Roman" panose="02020603050405020304" pitchFamily="18" charset="0"/>
              </a:rPr>
              <a:t>з </a:t>
            </a:r>
            <a:r>
              <a:rPr lang="uk-UA" sz="2400" b="1" dirty="0">
                <a:latin typeface="Times New Roman" panose="02020603050405020304" pitchFamily="18" charset="0"/>
                <a:cs typeface="Times New Roman" panose="02020603050405020304" pitchFamily="18" charset="0"/>
              </a:rPr>
              <a:t>різних соціальних та демографічних груп  населення міста, </a:t>
            </a:r>
            <a:r>
              <a:rPr lang="uk-UA" sz="2400" b="1" dirty="0" smtClean="0">
                <a:latin typeface="Times New Roman" panose="02020603050405020304" pitchFamily="18" charset="0"/>
                <a:cs typeface="Times New Roman" panose="02020603050405020304" pitchFamily="18" charset="0"/>
              </a:rPr>
              <a:t>які </a:t>
            </a:r>
            <a:r>
              <a:rPr lang="uk-UA" sz="2400" b="1" dirty="0">
                <a:latin typeface="Times New Roman" panose="02020603050405020304" pitchFamily="18" charset="0"/>
                <a:cs typeface="Times New Roman" panose="02020603050405020304" pitchFamily="18" charset="0"/>
              </a:rPr>
              <a:t>звернулися зі зверненнями  до виконкому міської ради </a:t>
            </a:r>
            <a:endParaRPr lang="ru-RU" sz="2400" dirty="0">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328" t="34838" r="34475" b="51127"/>
          <a:stretch/>
        </p:blipFill>
        <p:spPr bwMode="auto">
          <a:xfrm>
            <a:off x="1691680" y="5157192"/>
            <a:ext cx="3314108" cy="161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031" t="53946" r="33740" b="32236"/>
          <a:stretch/>
        </p:blipFill>
        <p:spPr bwMode="auto">
          <a:xfrm>
            <a:off x="5148064" y="5157192"/>
            <a:ext cx="3165230" cy="161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555" t="38745" r="28996" b="37699"/>
          <a:stretch/>
        </p:blipFill>
        <p:spPr bwMode="auto">
          <a:xfrm>
            <a:off x="2195736" y="801543"/>
            <a:ext cx="5616624" cy="271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691680" y="116632"/>
            <a:ext cx="6457474" cy="523220"/>
          </a:xfrm>
          <a:prstGeom prst="rect">
            <a:avLst/>
          </a:prstGeom>
        </p:spPr>
        <p:txBody>
          <a:bodyPr wrap="square">
            <a:spAutoFit/>
          </a:bodyPr>
          <a:lstStyle/>
          <a:p>
            <a:r>
              <a:rPr lang="uk-UA" sz="2800" b="1" dirty="0">
                <a:latin typeface="Times New Roman" panose="02020603050405020304" pitchFamily="18" charset="0"/>
                <a:cs typeface="Times New Roman" panose="02020603050405020304" pitchFamily="18" charset="0"/>
              </a:rPr>
              <a:t>Порівняльні дані </a:t>
            </a:r>
            <a:r>
              <a:rPr lang="uk-UA" sz="2800" b="1" dirty="0" smtClean="0">
                <a:latin typeface="Times New Roman" panose="02020603050405020304" pitchFamily="18" charset="0"/>
                <a:cs typeface="Times New Roman" panose="02020603050405020304" pitchFamily="18" charset="0"/>
              </a:rPr>
              <a:t>за </a:t>
            </a:r>
            <a:r>
              <a:rPr lang="uk-UA" sz="2800" b="1" dirty="0">
                <a:latin typeface="Times New Roman" panose="02020603050405020304" pitchFamily="18" charset="0"/>
                <a:cs typeface="Times New Roman" panose="02020603050405020304" pitchFamily="18" charset="0"/>
              </a:rPr>
              <a:t>видами звернень</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21616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79512" y="116632"/>
            <a:ext cx="8784976" cy="655272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115616" y="44624"/>
            <a:ext cx="7854502" cy="2554545"/>
          </a:xfrm>
          <a:prstGeom prst="rect">
            <a:avLst/>
          </a:prstGeom>
        </p:spPr>
        <p:txBody>
          <a:bodyPr wrap="square">
            <a:spAutoFit/>
          </a:bodyPr>
          <a:lstStyle/>
          <a:p>
            <a:pPr algn="ct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Результати</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показників</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статистичного</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звіту</a:t>
            </a:r>
            <a:r>
              <a:rPr lang="ru-RU" sz="3200" b="1" dirty="0">
                <a:latin typeface="Times New Roman" panose="02020603050405020304" pitchFamily="18" charset="0"/>
                <a:cs typeface="Times New Roman" panose="02020603050405020304" pitchFamily="18" charset="0"/>
              </a:rPr>
              <a:t> про </a:t>
            </a:r>
            <a:r>
              <a:rPr lang="ru-RU" sz="3200" b="1" dirty="0" err="1">
                <a:latin typeface="Times New Roman" panose="02020603050405020304" pitchFamily="18" charset="0"/>
                <a:cs typeface="Times New Roman" panose="02020603050405020304" pitchFamily="18" charset="0"/>
              </a:rPr>
              <a:t>кількість</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зареєстрованих</a:t>
            </a:r>
            <a:r>
              <a:rPr lang="ru-RU" sz="3200" b="1" dirty="0">
                <a:latin typeface="Times New Roman" panose="02020603050405020304" pitchFamily="18" charset="0"/>
                <a:cs typeface="Times New Roman" panose="02020603050405020304" pitchFamily="18" charset="0"/>
              </a:rPr>
              <a:t>  у </a:t>
            </a:r>
            <a:r>
              <a:rPr lang="ru-RU" sz="3200" b="1" dirty="0" err="1">
                <a:latin typeface="Times New Roman" panose="02020603050405020304" pitchFamily="18" charset="0"/>
                <a:cs typeface="Times New Roman" panose="02020603050405020304" pitchFamily="18" charset="0"/>
              </a:rPr>
              <a:t>виконкомі</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міської</a:t>
            </a:r>
            <a:r>
              <a:rPr lang="ru-RU" sz="3200" b="1" dirty="0">
                <a:latin typeface="Times New Roman" panose="02020603050405020304" pitchFamily="18" charset="0"/>
                <a:cs typeface="Times New Roman" panose="02020603050405020304" pitchFamily="18" charset="0"/>
              </a:rPr>
              <a:t> ради  </a:t>
            </a:r>
            <a:r>
              <a:rPr lang="ru-RU" sz="3200" b="1" dirty="0" err="1">
                <a:latin typeface="Times New Roman" panose="02020603050405020304" pitchFamily="18" charset="0"/>
                <a:cs typeface="Times New Roman" panose="02020603050405020304" pitchFamily="18" charset="0"/>
              </a:rPr>
              <a:t>звернень</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громадян</a:t>
            </a:r>
            <a:r>
              <a:rPr lang="ru-RU" sz="3200" b="1" dirty="0">
                <a:latin typeface="Times New Roman" panose="02020603050405020304" pitchFamily="18" charset="0"/>
                <a:cs typeface="Times New Roman" panose="02020603050405020304" pitchFamily="18" charset="0"/>
              </a:rPr>
              <a:t>  та </a:t>
            </a:r>
            <a:r>
              <a:rPr lang="ru-RU" sz="3200" b="1" dirty="0" err="1">
                <a:latin typeface="Times New Roman" panose="02020603050405020304" pitchFamily="18" charset="0"/>
                <a:cs typeface="Times New Roman" panose="02020603050405020304" pitchFamily="18" charset="0"/>
              </a:rPr>
              <a:t>звернень</a:t>
            </a:r>
            <a:r>
              <a:rPr lang="ru-RU" sz="3200" b="1" dirty="0">
                <a:latin typeface="Times New Roman" panose="02020603050405020304" pitchFamily="18" charset="0"/>
                <a:cs typeface="Times New Roman" panose="02020603050405020304" pitchFamily="18" charset="0"/>
              </a:rPr>
              <a:t> на </a:t>
            </a:r>
            <a:r>
              <a:rPr lang="ru-RU" sz="3200" b="1" dirty="0" err="1">
                <a:latin typeface="Times New Roman" panose="02020603050405020304" pitchFamily="18" charset="0"/>
                <a:cs typeface="Times New Roman" panose="02020603050405020304" pitchFamily="18" charset="0"/>
              </a:rPr>
              <a:t>особистому</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прийомі</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протягом</a:t>
            </a:r>
            <a:r>
              <a:rPr lang="ru-RU" sz="3200" b="1" dirty="0">
                <a:latin typeface="Times New Roman" panose="02020603050405020304" pitchFamily="18" charset="0"/>
                <a:cs typeface="Times New Roman" panose="02020603050405020304" pitchFamily="18" charset="0"/>
              </a:rPr>
              <a:t> 2012-2020 </a:t>
            </a:r>
            <a:r>
              <a:rPr lang="ru-RU" sz="3200" b="1" dirty="0" err="1">
                <a:latin typeface="Times New Roman" panose="02020603050405020304" pitchFamily="18" charset="0"/>
                <a:cs typeface="Times New Roman" panose="02020603050405020304" pitchFamily="18" charset="0"/>
              </a:rPr>
              <a:t>років</a:t>
            </a:r>
            <a:endParaRPr lang="ru-RU" sz="3200" dirty="0">
              <a:latin typeface="Times New Roman" panose="02020603050405020304" pitchFamily="18" charset="0"/>
              <a:cs typeface="Times New Roman" panose="02020603050405020304" pitchFamily="18" charset="0"/>
            </a:endParaRP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833" t="31424" r="27363" b="41475"/>
          <a:stretch/>
        </p:blipFill>
        <p:spPr bwMode="auto">
          <a:xfrm>
            <a:off x="1545211" y="2780928"/>
            <a:ext cx="7275261"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06485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79512" y="116632"/>
            <a:ext cx="8784976" cy="655272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254817" y="256580"/>
            <a:ext cx="7613966" cy="2308324"/>
          </a:xfrm>
          <a:prstGeom prst="rect">
            <a:avLst/>
          </a:prstGeom>
        </p:spPr>
        <p:txBody>
          <a:bodyPr wrap="square">
            <a:spAutoFit/>
          </a:bodyPr>
          <a:lstStyle/>
          <a:p>
            <a:pPr algn="just"/>
            <a:r>
              <a:rPr lang="uk-UA" sz="2400" b="1" dirty="0" smtClean="0">
                <a:latin typeface="Times New Roman" panose="02020603050405020304" pitchFamily="18" charset="0"/>
                <a:cs typeface="Times New Roman" panose="02020603050405020304" pitchFamily="18" charset="0"/>
              </a:rPr>
              <a:t>      Підтримуючи </a:t>
            </a:r>
            <a:r>
              <a:rPr lang="uk-UA" sz="2400" b="1" dirty="0">
                <a:latin typeface="Times New Roman" panose="02020603050405020304" pitchFamily="18" charset="0"/>
                <a:cs typeface="Times New Roman" panose="02020603050405020304" pitchFamily="18" charset="0"/>
              </a:rPr>
              <a:t>принципи відкритості та прозорості влади, з метою вивчення проблемних питань громади та розгляду можливості їх фінансування з коштів міського бюджету </a:t>
            </a:r>
            <a:r>
              <a:rPr lang="uk-UA" sz="2400" b="1" dirty="0" smtClean="0">
                <a:latin typeface="Times New Roman" panose="02020603050405020304" pitchFamily="18" charset="0"/>
                <a:cs typeface="Times New Roman" panose="02020603050405020304" pitchFamily="18" charset="0"/>
              </a:rPr>
              <a:t>міським </a:t>
            </a:r>
            <a:r>
              <a:rPr lang="uk-UA" sz="2400" b="1" dirty="0">
                <a:latin typeface="Times New Roman" panose="02020603050405020304" pitchFamily="18" charset="0"/>
                <a:cs typeface="Times New Roman" panose="02020603050405020304" pitchFamily="18" charset="0"/>
              </a:rPr>
              <a:t>головою Юрієм Онищенком  у 2020  році були  проведені зустрічі з  мешканцями по мікрорайонах міста</a:t>
            </a:r>
            <a:endParaRPr lang="ru-RU" sz="2400" dirty="0">
              <a:latin typeface="Times New Roman" panose="02020603050405020304" pitchFamily="18" charset="0"/>
              <a:cs typeface="Times New Roman" panose="02020603050405020304" pitchFamily="18" charset="0"/>
            </a:endParaRPr>
          </a:p>
        </p:txBody>
      </p:sp>
      <p:pic>
        <p:nvPicPr>
          <p:cNvPr id="7" name="Рисунок 6" descr="http://popasn-gorsovet.gov.ua/assets/images/2020/09/4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0841" y="3081159"/>
            <a:ext cx="4469311" cy="3620939"/>
          </a:xfrm>
          <a:prstGeom prst="rect">
            <a:avLst/>
          </a:prstGeom>
          <a:noFill/>
          <a:ln>
            <a:noFill/>
          </a:ln>
        </p:spPr>
      </p:pic>
      <p:pic>
        <p:nvPicPr>
          <p:cNvPr id="12" name="Рисунок 11" descr="C:\Users\stepanova\Desktop\8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0018" y="3081159"/>
            <a:ext cx="2496438" cy="1832938"/>
          </a:xfrm>
          <a:prstGeom prst="rect">
            <a:avLst/>
          </a:prstGeom>
          <a:noFill/>
          <a:ln>
            <a:noFill/>
          </a:ln>
        </p:spPr>
      </p:pic>
      <p:pic>
        <p:nvPicPr>
          <p:cNvPr id="10" name="Рисунок 9" descr="http://popasn-gorsovet.gov.ua/assets/images/2020/09/44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2180" y="4986105"/>
            <a:ext cx="2484276" cy="1715993"/>
          </a:xfrm>
          <a:prstGeom prst="rect">
            <a:avLst/>
          </a:prstGeom>
          <a:noFill/>
          <a:ln>
            <a:noFill/>
          </a:ln>
        </p:spPr>
      </p:pic>
    </p:spTree>
    <p:extLst>
      <p:ext uri="{BB962C8B-B14F-4D97-AF65-F5344CB8AC3E}">
        <p14:creationId xmlns:p14="http://schemas.microsoft.com/office/powerpoint/2010/main" val="410728259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1289498" y="707696"/>
            <a:ext cx="7458966" cy="993112"/>
          </a:xfrm>
        </p:spPr>
        <p:txBody>
          <a:bodyPr>
            <a:normAutofit/>
          </a:bodyPr>
          <a:lstStyle/>
          <a:p>
            <a:pPr algn="ctr"/>
            <a:r>
              <a:rPr lang="uk-UA" sz="2800" b="1" dirty="0" smtClean="0">
                <a:ln w="12700">
                  <a:solidFill>
                    <a:schemeClr val="tx1"/>
                  </a:solidFill>
                </a:ln>
                <a:latin typeface="Times New Roman" panose="02020603050405020304" pitchFamily="18" charset="0"/>
                <a:cs typeface="Times New Roman" panose="02020603050405020304" pitchFamily="18" charset="0"/>
              </a:rPr>
              <a:t>Заходи </a:t>
            </a:r>
            <a:r>
              <a:rPr lang="uk-UA" sz="2800" b="1" dirty="0">
                <a:ln w="12700">
                  <a:solidFill>
                    <a:schemeClr val="tx1"/>
                  </a:solidFill>
                </a:ln>
                <a:latin typeface="Times New Roman" panose="02020603050405020304" pitchFamily="18" charset="0"/>
                <a:cs typeface="Times New Roman" panose="02020603050405020304" pitchFamily="18" charset="0"/>
              </a:rPr>
              <a:t>до Хрещення </a:t>
            </a:r>
            <a:r>
              <a:rPr lang="uk-UA" sz="2800" b="1" dirty="0" smtClean="0">
                <a:ln w="12700">
                  <a:solidFill>
                    <a:schemeClr val="tx1"/>
                  </a:solidFill>
                </a:ln>
                <a:latin typeface="Times New Roman" panose="02020603050405020304" pitchFamily="18" charset="0"/>
                <a:cs typeface="Times New Roman" panose="02020603050405020304" pitchFamily="18" charset="0"/>
              </a:rPr>
              <a:t>Господнього вперше відбулися на ставку «Парковий»</a:t>
            </a:r>
            <a:endParaRPr lang="ru-RU" sz="2800" b="1" dirty="0">
              <a:ln w="12700">
                <a:solidFill>
                  <a:schemeClr val="tx1"/>
                </a:solidFill>
              </a:ln>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Disk_D\Презентации\2020\Звіт міського голови 2020\Орг звіт\Святкування Хрещення Господнього на ставку Парковський.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4365104"/>
            <a:ext cx="3227852" cy="24208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isk_D\Презентации\2020\Звіт міського голови 2020\Орг звіт\Святкування Хрещення Господнього на ставку Парковський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948" y="1711304"/>
            <a:ext cx="3772548" cy="5030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Disk_D\Презентации\2020\Звіт міського голови 2020\5_57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1737036"/>
            <a:ext cx="3888432" cy="2556060"/>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584847" y="-171400"/>
            <a:ext cx="882047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800" b="1" dirty="0" smtClean="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Організаційна робота</a:t>
            </a:r>
            <a:endParaRPr lang="ru-RU" sz="4800" b="1" dirty="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32027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971600" y="-99392"/>
            <a:ext cx="8136904" cy="993112"/>
          </a:xfrm>
        </p:spPr>
        <p:txBody>
          <a:bodyPr>
            <a:noAutofit/>
          </a:bodyPr>
          <a:lstStyle/>
          <a:p>
            <a:pPr algn="ctr"/>
            <a:r>
              <a:rPr lang="uk-UA" sz="2400" b="1" dirty="0" smtClean="0">
                <a:ln w="12700">
                  <a:solidFill>
                    <a:schemeClr val="tx1"/>
                  </a:solidFill>
                </a:ln>
                <a:latin typeface="Times New Roman" panose="02020603050405020304" pitchFamily="18" charset="0"/>
                <a:cs typeface="Times New Roman" panose="02020603050405020304" pitchFamily="18" charset="0"/>
              </a:rPr>
              <a:t>Традиційно  проведено Фестиваль вареників, ведучим якого був відомий конферансьє і ведучий Дмитро </a:t>
            </a:r>
            <a:r>
              <a:rPr lang="uk-UA" sz="2400" b="1" dirty="0">
                <a:ln w="12700">
                  <a:solidFill>
                    <a:schemeClr val="tx1"/>
                  </a:solidFill>
                </a:ln>
                <a:latin typeface="Times New Roman" panose="02020603050405020304" pitchFamily="18" charset="0"/>
                <a:cs typeface="Times New Roman" panose="02020603050405020304" pitchFamily="18" charset="0"/>
              </a:rPr>
              <a:t>О</a:t>
            </a:r>
            <a:r>
              <a:rPr lang="uk-UA" sz="2400" b="1" dirty="0" smtClean="0">
                <a:ln w="12700">
                  <a:solidFill>
                    <a:schemeClr val="tx1"/>
                  </a:solidFill>
                </a:ln>
                <a:latin typeface="Times New Roman" panose="02020603050405020304" pitchFamily="18" charset="0"/>
                <a:cs typeface="Times New Roman" panose="02020603050405020304" pitchFamily="18" charset="0"/>
              </a:rPr>
              <a:t>ськін</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Disk_D\Презентации\2020\Звіт міського голови 2020\Орг звіт\Фестиваль вареників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3499842"/>
            <a:ext cx="3565950" cy="26744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isk_D\Презентации\2020\Звіт міського голови 2020\Орг звіт\Фестиваль вареників.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2996952"/>
            <a:ext cx="4032448" cy="38016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pps.loga.gov.ua/sites/default/files/news/1_14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6247" y="879342"/>
            <a:ext cx="2792997" cy="20947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ps.loga.gov.ua/sites/default/files/news/2_107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9333" y="879341"/>
            <a:ext cx="3136963" cy="2094749"/>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ttp://pps.loga.gov.ua/sites/default/files/news/5_57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562" r="5621"/>
          <a:stretch/>
        </p:blipFill>
        <p:spPr bwMode="auto">
          <a:xfrm>
            <a:off x="7364864" y="879342"/>
            <a:ext cx="1671632" cy="209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02321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1166626" y="260648"/>
            <a:ext cx="7797861" cy="2160240"/>
          </a:xfrm>
        </p:spPr>
        <p:txBody>
          <a:bodyPr>
            <a:noAutofit/>
          </a:body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У </a:t>
            </a:r>
            <a:r>
              <a:rPr lang="ru-RU" sz="2400" b="1" dirty="0" err="1" smtClean="0">
                <a:ln w="12700">
                  <a:solidFill>
                    <a:schemeClr val="tx1"/>
                  </a:solidFill>
                </a:ln>
                <a:latin typeface="Times New Roman" panose="02020603050405020304" pitchFamily="18" charset="0"/>
                <a:cs typeface="Times New Roman" panose="02020603050405020304" pitchFamily="18" charset="0"/>
              </a:rPr>
              <a:t>зв'язку</a:t>
            </a:r>
            <a:r>
              <a:rPr lang="ru-RU" sz="2400" b="1" dirty="0" smtClean="0">
                <a:ln w="12700">
                  <a:solidFill>
                    <a:schemeClr val="tx1"/>
                  </a:solidFill>
                </a:ln>
                <a:latin typeface="Times New Roman" panose="02020603050405020304" pitchFamily="18" charset="0"/>
                <a:cs typeface="Times New Roman" panose="02020603050405020304" pitchFamily="18" charset="0"/>
              </a:rPr>
              <a:t> з </a:t>
            </a:r>
            <a:r>
              <a:rPr lang="ru-RU" sz="2400" b="1" dirty="0" err="1" smtClean="0">
                <a:ln w="12700">
                  <a:solidFill>
                    <a:schemeClr val="tx1"/>
                  </a:solidFill>
                </a:ln>
                <a:latin typeface="Times New Roman" panose="02020603050405020304" pitchFamily="18" charset="0"/>
                <a:cs typeface="Times New Roman" panose="02020603050405020304" pitchFamily="18" charset="0"/>
              </a:rPr>
              <a:t>карантинними</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обмеженнями</a:t>
            </a:r>
            <a:r>
              <a:rPr lang="ru-RU" sz="2400" b="1" dirty="0" smtClean="0">
                <a:ln w="12700">
                  <a:solidFill>
                    <a:schemeClr val="tx1"/>
                  </a:solidFill>
                </a:ln>
                <a:latin typeface="Times New Roman" panose="02020603050405020304" pitchFamily="18" charset="0"/>
                <a:cs typeface="Times New Roman" panose="02020603050405020304" pitchFamily="18" charset="0"/>
              </a:rPr>
              <a:t> до Дня </a:t>
            </a:r>
            <a:r>
              <a:rPr lang="ru-RU" sz="2400" b="1" dirty="0" err="1">
                <a:ln w="12700">
                  <a:solidFill>
                    <a:schemeClr val="tx1"/>
                  </a:solidFill>
                </a:ln>
                <a:latin typeface="Times New Roman" panose="02020603050405020304" pitchFamily="18" charset="0"/>
                <a:cs typeface="Times New Roman" panose="02020603050405020304" pitchFamily="18" charset="0"/>
              </a:rPr>
              <a:t>пам’яті</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a:ln w="12700">
                  <a:solidFill>
                    <a:schemeClr val="tx1"/>
                  </a:solidFill>
                </a:ln>
                <a:latin typeface="Times New Roman" panose="02020603050405020304" pitchFamily="18" charset="0"/>
                <a:cs typeface="Times New Roman" panose="02020603050405020304" pitchFamily="18" charset="0"/>
              </a:rPr>
              <a:t>примирення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smtClean="0">
                <a:ln w="12700">
                  <a:solidFill>
                    <a:schemeClr val="tx1"/>
                  </a:solidFill>
                </a:ln>
                <a:latin typeface="Times New Roman" panose="02020603050405020304" pitchFamily="18" charset="0"/>
                <a:cs typeface="Times New Roman" panose="02020603050405020304" pitchFamily="18" charset="0"/>
              </a:rPr>
              <a:t>та Дня </a:t>
            </a:r>
            <a:r>
              <a:rPr lang="ru-RU" sz="2400" b="1" dirty="0">
                <a:ln w="12700">
                  <a:solidFill>
                    <a:schemeClr val="tx1"/>
                  </a:solidFill>
                </a:ln>
                <a:latin typeface="Times New Roman" panose="02020603050405020304" pitchFamily="18" charset="0"/>
                <a:cs typeface="Times New Roman" panose="02020603050405020304" pitchFamily="18" charset="0"/>
              </a:rPr>
              <a:t>перемоги над нацизмом у </a:t>
            </a:r>
            <a:r>
              <a:rPr lang="ru-RU" sz="2400" b="1" dirty="0" err="1">
                <a:ln w="12700">
                  <a:solidFill>
                    <a:schemeClr val="tx1"/>
                  </a:solidFill>
                </a:ln>
                <a:latin typeface="Times New Roman" panose="02020603050405020304" pitchFamily="18" charset="0"/>
                <a:cs typeface="Times New Roman" panose="02020603050405020304" pitchFamily="18" charset="0"/>
              </a:rPr>
              <a:t>Другій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світовій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війні</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працівниками</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виконкому</a:t>
            </a:r>
            <a:r>
              <a:rPr lang="ru-RU" sz="2400" b="1" dirty="0" smtClean="0">
                <a:ln w="12700">
                  <a:solidFill>
                    <a:schemeClr val="tx1"/>
                  </a:solidFill>
                </a:ln>
                <a:latin typeface="Times New Roman" panose="02020603050405020304" pitchFamily="18" charset="0"/>
                <a:cs typeface="Times New Roman" panose="02020603050405020304" pitchFamily="18" charset="0"/>
              </a:rPr>
              <a:t> та депутатом </a:t>
            </a:r>
            <a:r>
              <a:rPr lang="ru-RU" sz="2400" b="1" dirty="0" err="1" smtClean="0">
                <a:ln w="12700">
                  <a:solidFill>
                    <a:schemeClr val="tx1"/>
                  </a:solidFill>
                </a:ln>
                <a:latin typeface="Times New Roman" panose="02020603050405020304" pitchFamily="18" charset="0"/>
                <a:cs typeface="Times New Roman" panose="02020603050405020304" pitchFamily="18" charset="0"/>
              </a:rPr>
              <a:t>міської</a:t>
            </a:r>
            <a:r>
              <a:rPr lang="ru-RU" sz="2400" b="1" dirty="0" smtClean="0">
                <a:ln w="12700">
                  <a:solidFill>
                    <a:schemeClr val="tx1"/>
                  </a:solidFill>
                </a:ln>
                <a:latin typeface="Times New Roman" panose="02020603050405020304" pitchFamily="18" charset="0"/>
                <a:cs typeface="Times New Roman" panose="02020603050405020304" pitchFamily="18" charset="0"/>
              </a:rPr>
              <a:t> ради </a:t>
            </a:r>
            <a:r>
              <a:rPr lang="ru-RU" sz="2400" b="1" dirty="0" err="1" smtClean="0">
                <a:ln w="12700">
                  <a:solidFill>
                    <a:schemeClr val="tx1"/>
                  </a:solidFill>
                </a:ln>
                <a:latin typeface="Times New Roman" panose="02020603050405020304" pitchFamily="18" charset="0"/>
                <a:cs typeface="Times New Roman" panose="02020603050405020304" pitchFamily="18" charset="0"/>
              </a:rPr>
              <a:t>були</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відвідані</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ветерани</a:t>
            </a:r>
            <a:r>
              <a:rPr lang="ru-RU" sz="2400" b="1" dirty="0" smtClean="0">
                <a:ln w="12700">
                  <a:solidFill>
                    <a:schemeClr val="tx1"/>
                  </a:solidFill>
                </a:ln>
                <a:latin typeface="Times New Roman" panose="02020603050405020304" pitchFamily="18" charset="0"/>
                <a:cs typeface="Times New Roman" panose="02020603050405020304" pitchFamily="18" charset="0"/>
              </a:rPr>
              <a:t> та </a:t>
            </a:r>
            <a:r>
              <a:rPr lang="ru-RU" sz="2400" b="1" dirty="0" err="1" smtClean="0">
                <a:ln w="12700">
                  <a:solidFill>
                    <a:schemeClr val="tx1"/>
                  </a:solidFill>
                </a:ln>
                <a:latin typeface="Times New Roman" panose="02020603050405020304" pitchFamily="18" charset="0"/>
                <a:cs typeface="Times New Roman" panose="02020603050405020304" pitchFamily="18" charset="0"/>
              </a:rPr>
              <a:t>інваліди</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війни,я</a:t>
            </a:r>
            <a:r>
              <a:rPr lang="ru-RU" sz="2400" b="1" dirty="0" smtClean="0">
                <a:ln w="12700">
                  <a:solidFill>
                    <a:schemeClr val="tx1"/>
                  </a:solidFill>
                </a:ln>
                <a:latin typeface="Times New Roman" panose="02020603050405020304" pitchFamily="18" charset="0"/>
                <a:cs typeface="Times New Roman" panose="02020603050405020304" pitchFamily="18" charset="0"/>
              </a:rPr>
              <a:t> ким </a:t>
            </a:r>
            <a:r>
              <a:rPr lang="ru-RU" sz="2400" b="1" dirty="0" err="1" smtClean="0">
                <a:ln w="12700">
                  <a:solidFill>
                    <a:schemeClr val="tx1"/>
                  </a:solidFill>
                </a:ln>
                <a:latin typeface="Times New Roman" panose="02020603050405020304" pitchFamily="18" charset="0"/>
                <a:cs typeface="Times New Roman" panose="02020603050405020304" pitchFamily="18" charset="0"/>
              </a:rPr>
              <a:t>було</a:t>
            </a:r>
            <a:r>
              <a:rPr lang="ru-RU" sz="2400" b="1" dirty="0" smtClean="0">
                <a:ln w="12700">
                  <a:solidFill>
                    <a:schemeClr val="tx1"/>
                  </a:solidFill>
                </a:ln>
                <a:latin typeface="Times New Roman" panose="02020603050405020304" pitchFamily="18" charset="0"/>
                <a:cs typeface="Times New Roman" panose="02020603050405020304" pitchFamily="18" charset="0"/>
              </a:rPr>
              <a:t> вручено </a:t>
            </a:r>
            <a:r>
              <a:rPr lang="ru-RU" sz="2400" b="1" dirty="0" err="1" smtClean="0">
                <a:ln w="12700">
                  <a:solidFill>
                    <a:schemeClr val="tx1"/>
                  </a:solidFill>
                </a:ln>
                <a:latin typeface="Times New Roman" panose="02020603050405020304" pitchFamily="18" charset="0"/>
                <a:cs typeface="Times New Roman" panose="02020603050405020304" pitchFamily="18" charset="0"/>
              </a:rPr>
              <a:t>метеріальне</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заохочення</a:t>
            </a:r>
            <a:r>
              <a:rPr lang="ru-RU" sz="2400" b="1" dirty="0" smtClean="0">
                <a:ln w="12700">
                  <a:solidFill>
                    <a:schemeClr val="tx1"/>
                  </a:solidFill>
                </a:ln>
                <a:latin typeface="Times New Roman" panose="02020603050405020304" pitchFamily="18" charset="0"/>
                <a:cs typeface="Times New Roman" panose="02020603050405020304" pitchFamily="18" charset="0"/>
              </a:rPr>
              <a:t> та </a:t>
            </a:r>
            <a:r>
              <a:rPr lang="ru-RU" sz="2400" b="1" dirty="0" err="1" smtClean="0">
                <a:ln w="12700">
                  <a:solidFill>
                    <a:schemeClr val="tx1"/>
                  </a:solidFill>
                </a:ln>
                <a:latin typeface="Times New Roman" panose="02020603050405020304" pitchFamily="18" charset="0"/>
                <a:cs typeface="Times New Roman" panose="02020603050405020304" pitchFamily="18" charset="0"/>
              </a:rPr>
              <a:t>продуктові</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набори</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Також</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відбулося</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покладання</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квітів</a:t>
            </a:r>
            <a:r>
              <a:rPr lang="ru-RU" sz="2400" b="1" dirty="0" smtClean="0">
                <a:ln w="12700">
                  <a:solidFill>
                    <a:schemeClr val="tx1"/>
                  </a:solidFill>
                </a:ln>
                <a:latin typeface="Times New Roman" panose="02020603050405020304" pitchFamily="18" charset="0"/>
                <a:cs typeface="Times New Roman" panose="02020603050405020304" pitchFamily="18" charset="0"/>
              </a:rPr>
              <a:t> до </a:t>
            </a:r>
            <a:r>
              <a:rPr lang="ru-RU" sz="2400" b="1" dirty="0" err="1" smtClean="0">
                <a:ln w="12700">
                  <a:solidFill>
                    <a:schemeClr val="tx1"/>
                  </a:solidFill>
                </a:ln>
                <a:latin typeface="Times New Roman" panose="02020603050405020304" pitchFamily="18" charset="0"/>
                <a:cs typeface="Times New Roman" panose="02020603050405020304" pitchFamily="18" charset="0"/>
              </a:rPr>
              <a:t>братських</a:t>
            </a:r>
            <a:r>
              <a:rPr lang="ru-RU" sz="2400" b="1" dirty="0" smtClean="0">
                <a:ln w="12700">
                  <a:solidFill>
                    <a:schemeClr val="tx1"/>
                  </a:solidFill>
                </a:ln>
                <a:latin typeface="Times New Roman" panose="02020603050405020304" pitchFamily="18" charset="0"/>
                <a:cs typeface="Times New Roman" panose="02020603050405020304" pitchFamily="18" charset="0"/>
              </a:rPr>
              <a:t> могил.</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Disk_D\Презентации\2020\Звіт міського голови 2020\Орг звіт\Покладання квітів з нагоди Дня перемоги над нацизмом у Другій світовій війні.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349" y="2695772"/>
            <a:ext cx="5490139" cy="411760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isk_D\Презентации\2020\Звіт міського голови 2020\Орг звіт\Привітання ветеранів з Днем перемоги над нацизмом у Другій світовій війні.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627" y="3188442"/>
            <a:ext cx="2181237" cy="2904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00449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1043608" y="505416"/>
            <a:ext cx="7956376" cy="763344"/>
          </a:xfrm>
        </p:spPr>
        <p:txBody>
          <a:bodyPr>
            <a:noAutofit/>
          </a:bodyPr>
          <a:lstStyle/>
          <a:p>
            <a:pPr algn="ctr"/>
            <a:r>
              <a:rPr lang="ru-RU" sz="2400" b="1" dirty="0" smtClean="0">
                <a:ln w="12700">
                  <a:solidFill>
                    <a:schemeClr val="tx1"/>
                  </a:solidFill>
                </a:ln>
                <a:latin typeface="Times New Roman" panose="02020603050405020304" pitchFamily="18" charset="0"/>
                <a:cs typeface="Times New Roman" panose="02020603050405020304" pitchFamily="18" charset="0"/>
              </a:rPr>
              <a:t>6-ту </a:t>
            </a:r>
            <a:r>
              <a:rPr lang="ru-RU" sz="2400" b="1" dirty="0" err="1" smtClean="0">
                <a:ln w="12700">
                  <a:solidFill>
                    <a:schemeClr val="tx1"/>
                  </a:solidFill>
                </a:ln>
                <a:latin typeface="Times New Roman" panose="02020603050405020304" pitchFamily="18" charset="0"/>
                <a:cs typeface="Times New Roman" panose="02020603050405020304" pitchFamily="18" charset="0"/>
              </a:rPr>
              <a:t>річницю</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визволення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міста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Попасна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від</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незаконних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збройних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формувань</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відзначали</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автопробігом</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мітингом</a:t>
            </a:r>
            <a:r>
              <a:rPr lang="ru-RU" sz="2400" b="1" dirty="0" smtClean="0">
                <a:ln w="12700">
                  <a:solidFill>
                    <a:schemeClr val="tx1"/>
                  </a:solidFill>
                </a:ln>
                <a:latin typeface="Times New Roman" panose="02020603050405020304" pitchFamily="18" charset="0"/>
                <a:cs typeface="Times New Roman" panose="02020603050405020304" pitchFamily="18" charset="0"/>
              </a:rPr>
              <a:t> на </a:t>
            </a:r>
            <a:r>
              <a:rPr lang="ru-RU" sz="2400" b="1" dirty="0" err="1" smtClean="0">
                <a:ln w="12700">
                  <a:solidFill>
                    <a:schemeClr val="tx1"/>
                  </a:solidFill>
                </a:ln>
                <a:latin typeface="Times New Roman" panose="02020603050405020304" pitchFamily="18" charset="0"/>
                <a:cs typeface="Times New Roman" panose="02020603050405020304" pitchFamily="18" charset="0"/>
              </a:rPr>
              <a:t>площі</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Героїв</a:t>
            </a:r>
            <a:r>
              <a:rPr lang="ru-RU" sz="2400" b="1" dirty="0" smtClean="0">
                <a:ln w="12700">
                  <a:solidFill>
                    <a:schemeClr val="tx1"/>
                  </a:solidFill>
                </a:ln>
                <a:latin typeface="Times New Roman" panose="02020603050405020304" pitchFamily="18" charset="0"/>
                <a:cs typeface="Times New Roman" panose="02020603050405020304" pitchFamily="18" charset="0"/>
              </a:rPr>
              <a:t> та </a:t>
            </a:r>
            <a:r>
              <a:rPr lang="ru-RU" sz="2400" b="1" dirty="0" err="1" smtClean="0">
                <a:ln w="12700">
                  <a:solidFill>
                    <a:schemeClr val="tx1"/>
                  </a:solidFill>
                </a:ln>
                <a:latin typeface="Times New Roman" panose="02020603050405020304" pitchFamily="18" charset="0"/>
                <a:cs typeface="Times New Roman" panose="02020603050405020304" pitchFamily="18" charset="0"/>
              </a:rPr>
              <a:t>нагородженням</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військовослужбовців</a:t>
            </a:r>
            <a:r>
              <a:rPr lang="ru-RU" sz="2400" b="1" dirty="0" smtClean="0">
                <a:ln w="12700">
                  <a:solidFill>
                    <a:schemeClr val="tx1"/>
                  </a:solidFill>
                </a:ln>
                <a:latin typeface="Times New Roman" panose="02020603050405020304" pitchFamily="18" charset="0"/>
                <a:cs typeface="Times New Roman" panose="02020603050405020304" pitchFamily="18" charset="0"/>
              </a:rPr>
              <a:t>.</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10851"/>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8"/>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Disk_D\Презентации\2020\Звіт міського голови 2020\Орг звіт\Автопробіг до Дня визволення міста від НЗ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613520"/>
            <a:ext cx="5688632" cy="319985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Disk_D\Презентации\2020\Звіт міського голови 2020\Орг звіт\Автопробіг до Дня визволення міста від НЗФ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700808"/>
            <a:ext cx="289278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Disk_D\Презентации\2020\Звіт міського голови 2020\Орг звіт\Нагородження військовослужбовців до Дня визволення міста Попасна від НЗФ.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1700808"/>
            <a:ext cx="2488825" cy="186661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Disk_D\Презентации\2020\Звіт міського голови 2020\Орг звіт\Нагородження військовослужбовців до Дня визволення міста Попасна від НЗФ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4" y="1700808"/>
            <a:ext cx="2496277"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06727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259632" y="44624"/>
            <a:ext cx="7601979" cy="1872208"/>
          </a:xfrm>
        </p:spPr>
        <p:txBody>
          <a:bodyPr>
            <a:noAutofit/>
          </a:body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За </a:t>
            </a:r>
            <a:r>
              <a:rPr lang="ru-RU" sz="2400" b="1" dirty="0" err="1">
                <a:ln w="12700">
                  <a:solidFill>
                    <a:schemeClr val="tx1"/>
                  </a:solidFill>
                </a:ln>
                <a:latin typeface="Times New Roman" panose="02020603050405020304" pitchFamily="18" charset="0"/>
                <a:cs typeface="Times New Roman" panose="02020603050405020304" pitchFamily="18" charset="0"/>
              </a:rPr>
              <a:t>кошти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місцевого</a:t>
            </a:r>
            <a:r>
              <a:rPr lang="ru-RU" sz="2400" b="1" dirty="0">
                <a:ln w="12700">
                  <a:solidFill>
                    <a:schemeClr val="tx1"/>
                  </a:solidFill>
                </a:ln>
                <a:latin typeface="Times New Roman" panose="02020603050405020304" pitchFamily="18" charset="0"/>
                <a:cs typeface="Times New Roman" panose="02020603050405020304" pitchFamily="18" charset="0"/>
              </a:rPr>
              <a:t> бюджету у 2020 </a:t>
            </a:r>
            <a:r>
              <a:rPr lang="ru-RU" sz="2400" b="1" dirty="0" err="1">
                <a:ln w="12700">
                  <a:solidFill>
                    <a:schemeClr val="tx1"/>
                  </a:solidFill>
                </a:ln>
                <a:latin typeface="Times New Roman" panose="02020603050405020304" pitchFamily="18" charset="0"/>
                <a:cs typeface="Times New Roman" panose="02020603050405020304" pitchFamily="18" charset="0"/>
              </a:rPr>
              <a:t>році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було</a:t>
            </a:r>
            <a:r>
              <a:rPr lang="ru-RU" sz="2400" b="1" dirty="0">
                <a:ln w="12700">
                  <a:solidFill>
                    <a:schemeClr val="tx1"/>
                  </a:solidFill>
                </a:ln>
                <a:latin typeface="Times New Roman" panose="02020603050405020304" pitchFamily="18" charset="0"/>
                <a:cs typeface="Times New Roman" panose="02020603050405020304" pitchFamily="18" charset="0"/>
              </a:rPr>
              <a:t> проведено </a:t>
            </a:r>
            <a:r>
              <a:rPr lang="ru-RU" sz="2400" b="1" dirty="0" err="1">
                <a:ln w="12700">
                  <a:solidFill>
                    <a:schemeClr val="tx1"/>
                  </a:solidFill>
                </a:ln>
                <a:latin typeface="Times New Roman" panose="02020603050405020304" pitchFamily="18" charset="0"/>
                <a:cs typeface="Times New Roman" panose="02020603050405020304" pitchFamily="18" charset="0"/>
              </a:rPr>
              <a:t>капітальний</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a:ln w="12700">
                  <a:solidFill>
                    <a:schemeClr val="tx1"/>
                  </a:solidFill>
                </a:ln>
                <a:latin typeface="Times New Roman" panose="02020603050405020304" pitchFamily="18" charset="0"/>
                <a:cs typeface="Times New Roman" panose="02020603050405020304" pitchFamily="18" charset="0"/>
              </a:rPr>
              <a:t>поточний</a:t>
            </a:r>
            <a:r>
              <a:rPr lang="ru-RU" sz="2400" b="1" dirty="0">
                <a:ln w="12700">
                  <a:solidFill>
                    <a:schemeClr val="tx1"/>
                  </a:solidFill>
                </a:ln>
                <a:latin typeface="Times New Roman" panose="02020603050405020304" pitchFamily="18" charset="0"/>
                <a:cs typeface="Times New Roman" panose="02020603050405020304" pitchFamily="18" charset="0"/>
              </a:rPr>
              <a:t> ремонт </a:t>
            </a:r>
            <a:r>
              <a:rPr lang="ru-RU" sz="2400" b="1" dirty="0" err="1">
                <a:ln w="12700">
                  <a:solidFill>
                    <a:schemeClr val="tx1"/>
                  </a:solidFill>
                </a:ln>
                <a:latin typeface="Times New Roman" panose="02020603050405020304" pitchFamily="18" charset="0"/>
                <a:cs typeface="Times New Roman" panose="02020603050405020304" pitchFamily="18" charset="0"/>
              </a:rPr>
              <a:t>житлових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будинків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комунальної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власності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територіальної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громади</a:t>
            </a:r>
            <a:r>
              <a:rPr lang="ru-RU" sz="2400" b="1" dirty="0">
                <a:ln w="12700">
                  <a:solidFill>
                    <a:schemeClr val="tx1"/>
                  </a:solidFill>
                </a:ln>
                <a:latin typeface="Times New Roman" panose="02020603050405020304" pitchFamily="18" charset="0"/>
                <a:cs typeface="Times New Roman" panose="02020603050405020304" pitchFamily="18" charset="0"/>
              </a:rPr>
              <a:t> м. </a:t>
            </a:r>
            <a:r>
              <a:rPr lang="ru-RU" sz="2400" b="1" dirty="0" err="1">
                <a:ln w="12700">
                  <a:solidFill>
                    <a:schemeClr val="tx1"/>
                  </a:solidFill>
                </a:ln>
                <a:latin typeface="Times New Roman" panose="02020603050405020304" pitchFamily="18" charset="0"/>
                <a:cs typeface="Times New Roman" panose="02020603050405020304" pitchFamily="18" charset="0"/>
              </a:rPr>
              <a:t>Попасна</a:t>
            </a:r>
            <a:r>
              <a:rPr lang="ru-RU" sz="2400" b="1" dirty="0">
                <a:ln w="12700">
                  <a:solidFill>
                    <a:schemeClr val="tx1"/>
                  </a:solidFill>
                </a:ln>
                <a:latin typeface="Times New Roman" panose="02020603050405020304" pitchFamily="18" charset="0"/>
                <a:cs typeface="Times New Roman" panose="02020603050405020304" pitchFamily="18" charset="0"/>
              </a:rPr>
              <a:t> на </a:t>
            </a:r>
            <a:r>
              <a:rPr lang="ru-RU" sz="2400" b="1" dirty="0" err="1">
                <a:ln w="12700">
                  <a:solidFill>
                    <a:schemeClr val="tx1"/>
                  </a:solidFill>
                </a:ln>
                <a:latin typeface="Times New Roman" panose="02020603050405020304" pitchFamily="18" charset="0"/>
                <a:cs typeface="Times New Roman" panose="02020603050405020304" pitchFamily="18" charset="0"/>
              </a:rPr>
              <a:t>загальну</a:t>
            </a:r>
            <a:r>
              <a:rPr lang="ru-RU" sz="2400" b="1" dirty="0">
                <a:ln w="12700">
                  <a:solidFill>
                    <a:schemeClr val="tx1"/>
                  </a:solidFill>
                </a:ln>
                <a:latin typeface="Times New Roman" panose="02020603050405020304" pitchFamily="18" charset="0"/>
                <a:cs typeface="Times New Roman" panose="02020603050405020304" pitchFamily="18" charset="0"/>
              </a:rPr>
              <a:t> суму 1 556,264 </a:t>
            </a:r>
            <a:r>
              <a:rPr lang="ru-RU" sz="2400" b="1" dirty="0" err="1" smtClean="0">
                <a:ln w="12700">
                  <a:solidFill>
                    <a:schemeClr val="tx1"/>
                  </a:solidFill>
                </a:ln>
                <a:latin typeface="Times New Roman" panose="02020603050405020304" pitchFamily="18" charset="0"/>
                <a:cs typeface="Times New Roman" panose="02020603050405020304" pitchFamily="18" charset="0"/>
              </a:rPr>
              <a:t>тис.грн</a:t>
            </a:r>
            <a:r>
              <a:rPr lang="ru-RU" sz="2400" b="1" dirty="0" smtClean="0">
                <a:ln w="12700">
                  <a:solidFill>
                    <a:schemeClr val="tx1"/>
                  </a:solidFill>
                </a:ln>
                <a:latin typeface="Times New Roman" panose="02020603050405020304" pitchFamily="18" charset="0"/>
                <a:cs typeface="Times New Roman" panose="02020603050405020304" pitchFamily="18" charset="0"/>
              </a:rPr>
              <a:t>.</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11" name="Picture 2" descr="D:\Disk_D\Презентации\2020\Звіт міського голови 2020\фото на презентацию\Черешни 4\IMG_6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988840"/>
            <a:ext cx="307248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Disk_D\Презентации\2020\Звіт міського голови 2020\фото на презентацию\Суворова 20\IMG_67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4437112"/>
            <a:ext cx="3072480" cy="2304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Disk_D\Презентации\2020\Звіт міського голови 2020\фото на презентацию\Мира, 153\IMG_66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1928" y="1988840"/>
            <a:ext cx="307248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Disk_D\Презентации\2020\Звіт міського голови 2020\фото на презентацию\вхідні групи Бахмутська 6\входы Бахмутская 4-6 закончены\IMG_11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7880" y="4404561"/>
            <a:ext cx="3115960" cy="2336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1761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1187624" y="836712"/>
            <a:ext cx="7746998" cy="2088232"/>
          </a:xfrm>
        </p:spPr>
        <p:txBody>
          <a:bodyPr>
            <a:normAutofit fontScale="90000"/>
          </a:bodyPr>
          <a:lstStyle/>
          <a:p>
            <a:pPr algn="ctr"/>
            <a:r>
              <a:rPr lang="uk-UA" sz="3600" b="1" dirty="0">
                <a:latin typeface="Times New Roman" panose="02020603050405020304" pitchFamily="18" charset="0"/>
                <a:cs typeface="Times New Roman" panose="02020603050405020304" pitchFamily="18" charset="0"/>
              </a:rPr>
              <a:t>Святкування Дня міста проходило по мікрорайонам на протязі тижня, а нагородження переможців щорічного міського конкурсу «Гордість </a:t>
            </a:r>
            <a:r>
              <a:rPr lang="uk-UA" sz="3600" b="1" dirty="0" err="1">
                <a:latin typeface="Times New Roman" panose="02020603050405020304" pitchFamily="18" charset="0"/>
                <a:cs typeface="Times New Roman" panose="02020603050405020304" pitchFamily="18" charset="0"/>
              </a:rPr>
              <a:t>Попасної</a:t>
            </a:r>
            <a:r>
              <a:rPr lang="uk-UA" sz="3600" b="1" dirty="0">
                <a:latin typeface="Times New Roman" panose="02020603050405020304" pitchFamily="18" charset="0"/>
                <a:cs typeface="Times New Roman" panose="02020603050405020304" pitchFamily="18" charset="0"/>
              </a:rPr>
              <a:t>» та переможців конкурсів до Дня міста у великій залі Дитячої школи мистецтв без глядачів.</a:t>
            </a:r>
            <a:r>
              <a:rPr lang="ru-RU" sz="3600" dirty="0"/>
              <a:t/>
            </a:r>
            <a:br>
              <a:rPr lang="ru-RU" sz="3600" dirty="0"/>
            </a:br>
            <a:endParaRPr lang="ru-RU" sz="3600" b="1" dirty="0">
              <a:ln w="12700">
                <a:solidFill>
                  <a:schemeClr val="tx1"/>
                </a:solidFill>
              </a:ln>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Disk_D\Презентации\2020\Звіт міського голови 2020\Орг звіт\день міста Базарн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0737" y="3501009"/>
            <a:ext cx="3855759" cy="28918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Disk_D\Презентации\2020\Звіт міського голови 2020\Орг звіт\Святкування Дня міста у мікрорайоні ВРЗ.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47"/>
          <a:stretch/>
        </p:blipFill>
        <p:spPr bwMode="auto">
          <a:xfrm>
            <a:off x="1196077" y="3501009"/>
            <a:ext cx="3951987" cy="289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5994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Disk_D\Презентации\2020\Звіт міського голови 2020\Орг звіт\Нагородження переможців квесту до Дня міста.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66" r="9530"/>
          <a:stretch/>
        </p:blipFill>
        <p:spPr bwMode="auto">
          <a:xfrm>
            <a:off x="5768082" y="44624"/>
            <a:ext cx="305239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Disk_D\Презентации\2020\Звіт міського голови 2020\Орг звіт\Святкування Дня міста по вул. склозаводська (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1455" y="5137565"/>
            <a:ext cx="2330425" cy="1747819"/>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Disk_D\Презентации\2020\Звіт міського голови 2020\Орг звіт\Святкування Дня міста по вул. склозаводська.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504"/>
          <a:stretch/>
        </p:blipFill>
        <p:spPr bwMode="auto">
          <a:xfrm>
            <a:off x="1115616" y="44624"/>
            <a:ext cx="4392488"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D:\Disk_D\Презентации\2020\Звіт міського голови 2020\Орг звіт\Святкування Дня міста у мікрорайоні Черемушки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934" y="2620646"/>
            <a:ext cx="3286050" cy="2464538"/>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Disk_D\Презентации\2020\Звіт міського голови 2020\Орг звіт\Святкування Дня міста у сквері по вул. Базарна.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1920" y="5112571"/>
            <a:ext cx="2363751" cy="177281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Disk_D\Презентации\2020\Звіт міського голови 2020\Орг звіт\Гордість Попасної 2020 (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1078"/>
          <a:stretch/>
        </p:blipFill>
        <p:spPr bwMode="auto">
          <a:xfrm rot="5400000">
            <a:off x="6619668" y="2812372"/>
            <a:ext cx="2464538" cy="2081086"/>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D:\Disk_D\Презентации\2020\Звіт міського голови 2020\Орг звіт\Гордість Попасної 20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86" r="6676"/>
          <a:stretch/>
        </p:blipFill>
        <p:spPr bwMode="auto">
          <a:xfrm rot="5400000">
            <a:off x="4385200" y="2738145"/>
            <a:ext cx="2469287" cy="22247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Disk_D\Презентации\2020\Звіт міського голови 2020\Орг звіт\Святкування Дня міста у мікрорайоні Черемушки.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8224" y="5129808"/>
            <a:ext cx="2304256"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499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1115616" y="44624"/>
            <a:ext cx="7920880" cy="1567290"/>
          </a:xfrm>
        </p:spPr>
        <p:txBody>
          <a:bodyPr>
            <a:noAutofit/>
          </a:bodyPr>
          <a:lstStyle/>
          <a:p>
            <a:pPr algn="just"/>
            <a:r>
              <a:rPr lang="uk-UA" sz="2400" b="1" dirty="0" smtClean="0">
                <a:latin typeface="Times New Roman" panose="02020603050405020304" pitchFamily="18" charset="0"/>
                <a:cs typeface="Times New Roman" panose="02020603050405020304" pitchFamily="18" charset="0"/>
              </a:rPr>
              <a:t>      Виконавчий </a:t>
            </a:r>
            <a:r>
              <a:rPr lang="uk-UA" sz="2400" b="1" dirty="0">
                <a:latin typeface="Times New Roman" panose="02020603050405020304" pitchFamily="18" charset="0"/>
                <a:cs typeface="Times New Roman" panose="02020603050405020304" pitchFamily="18" charset="0"/>
              </a:rPr>
              <a:t>комітет </a:t>
            </a:r>
            <a:r>
              <a:rPr lang="uk-UA" sz="2400" b="1" dirty="0" err="1">
                <a:latin typeface="Times New Roman" panose="02020603050405020304" pitchFamily="18" charset="0"/>
                <a:cs typeface="Times New Roman" panose="02020603050405020304" pitchFamily="18" charset="0"/>
              </a:rPr>
              <a:t>Попаснянської</a:t>
            </a:r>
            <a:r>
              <a:rPr lang="uk-UA" sz="2400" b="1" dirty="0">
                <a:latin typeface="Times New Roman" panose="02020603050405020304" pitchFamily="18" charset="0"/>
                <a:cs typeface="Times New Roman" panose="02020603050405020304" pitchFamily="18" charset="0"/>
              </a:rPr>
              <a:t> міської ради  веде активну роботу з ветеранськими організаціями міста. </a:t>
            </a:r>
            <a:r>
              <a:rPr lang="uk-UA" sz="2400" b="1" dirty="0" smtClean="0">
                <a:latin typeface="Times New Roman" panose="02020603050405020304" pitchFamily="18" charset="0"/>
                <a:cs typeface="Times New Roman" panose="02020603050405020304" pitchFamily="18" charset="0"/>
              </a:rPr>
              <a:t> Так </a:t>
            </a:r>
            <a:r>
              <a:rPr lang="uk-UA" sz="2400" b="1" dirty="0">
                <a:latin typeface="Times New Roman" panose="02020603050405020304" pitchFamily="18" charset="0"/>
                <a:cs typeface="Times New Roman" panose="02020603050405020304" pitchFamily="18" charset="0"/>
              </a:rPr>
              <a:t>члени ветеранських організацій вітаються цінними подарунками до державних та міських свят.</a:t>
            </a:r>
            <a:endParaRPr lang="ru-RU" sz="2400" b="1" dirty="0">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Disk_D\Презентации\2020\Звіт міського голови 2020\Орг звіт\Привітання волонтерів міст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1905"/>
            <a:ext cx="4572000" cy="304609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Disk_D\Презентации\2020\Звіт міського голови 2020\Орг звіт\Привітання ветеранських організацій.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628800"/>
            <a:ext cx="3833771"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94396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1115616" y="116632"/>
            <a:ext cx="7920880" cy="3744416"/>
          </a:xfrm>
        </p:spPr>
        <p:txBody>
          <a:bodyPr>
            <a:noAutofit/>
          </a:bodyPr>
          <a:lstStyle/>
          <a:p>
            <a:pPr algn="just"/>
            <a:r>
              <a:rPr lang="uk-UA" sz="2400" b="1" dirty="0" smtClean="0">
                <a:latin typeface="Times New Roman" panose="02020603050405020304" pitchFamily="18" charset="0"/>
                <a:cs typeface="Times New Roman" panose="02020603050405020304" pitchFamily="18" charset="0"/>
              </a:rPr>
              <a:t>        На початку року</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Міністерством</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соціальної</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політики</a:t>
            </a:r>
            <a:r>
              <a:rPr lang="ru-RU" sz="2400" b="1" dirty="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України</a:t>
            </a:r>
            <a:r>
              <a:rPr lang="ru-RU" sz="2400" b="1" dirty="0" smtClean="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був</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безкоштовно</a:t>
            </a:r>
            <a:r>
              <a:rPr lang="ru-RU" sz="2400" b="1" dirty="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наданий</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спеціально</a:t>
            </a:r>
            <a:r>
              <a:rPr lang="ru-RU" sz="2400" b="1" dirty="0" smtClean="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обладнаний</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автомобіль</a:t>
            </a:r>
            <a:r>
              <a:rPr lang="ru-RU" sz="2400" b="1" dirty="0">
                <a:latin typeface="Times New Roman" panose="02020603050405020304" pitchFamily="18" charset="0"/>
                <a:cs typeface="Times New Roman" panose="02020603050405020304" pitchFamily="18" charset="0"/>
              </a:rPr>
              <a:t> для </a:t>
            </a:r>
            <a:r>
              <a:rPr lang="ru-RU" sz="2400" b="1" dirty="0" err="1">
                <a:latin typeface="Times New Roman" panose="02020603050405020304" pitchFamily="18" charset="0"/>
                <a:cs typeface="Times New Roman" panose="02020603050405020304" pitchFamily="18" charset="0"/>
              </a:rPr>
              <a:t>перевезення</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осіб</a:t>
            </a:r>
            <a:r>
              <a:rPr lang="ru-RU" sz="2400" b="1" dirty="0">
                <a:latin typeface="Times New Roman" panose="02020603050405020304" pitchFamily="18" charset="0"/>
                <a:cs typeface="Times New Roman" panose="02020603050405020304" pitchFamily="18" charset="0"/>
              </a:rPr>
              <a:t> з </a:t>
            </a:r>
            <a:r>
              <a:rPr lang="ru-RU" sz="2400" b="1" dirty="0" err="1">
                <a:latin typeface="Times New Roman" panose="02020603050405020304" pitchFamily="18" charset="0"/>
                <a:cs typeface="Times New Roman" panose="02020603050405020304" pitchFamily="18" charset="0"/>
              </a:rPr>
              <a:t>обмеженими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фізичними</a:t>
            </a:r>
            <a:r>
              <a:rPr lang="ru-RU" sz="2400" b="1" dirty="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можливостями</a:t>
            </a:r>
            <a:r>
              <a:rPr lang="ru-RU" sz="2400" b="1"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Служба </a:t>
            </a:r>
            <a:r>
              <a:rPr lang="uk-UA" sz="2400" b="1" dirty="0">
                <a:latin typeface="Times New Roman" panose="02020603050405020304" pitchFamily="18" charset="0"/>
                <a:cs typeface="Times New Roman" panose="02020603050405020304" pitchFamily="18" charset="0"/>
              </a:rPr>
              <a:t>«Соціального таксі</a:t>
            </a:r>
            <a:r>
              <a:rPr lang="uk-UA" sz="2400" b="1" dirty="0" smtClean="0">
                <a:latin typeface="Times New Roman" panose="02020603050405020304" pitchFamily="18" charset="0"/>
                <a:cs typeface="Times New Roman" panose="02020603050405020304" pitchFamily="18" charset="0"/>
              </a:rPr>
              <a:t>» працює </a:t>
            </a:r>
            <a:r>
              <a:rPr lang="uk-UA" sz="2400" b="1" dirty="0">
                <a:latin typeface="Times New Roman" panose="02020603050405020304" pitchFamily="18" charset="0"/>
                <a:cs typeface="Times New Roman" panose="02020603050405020304" pitchFamily="18" charset="0"/>
              </a:rPr>
              <a:t>при </a:t>
            </a:r>
            <a:r>
              <a:rPr lang="uk-UA" sz="2400" b="1" dirty="0" err="1">
                <a:latin typeface="Times New Roman" panose="02020603050405020304" pitchFamily="18" charset="0"/>
                <a:cs typeface="Times New Roman" panose="02020603050405020304" pitchFamily="18" charset="0"/>
              </a:rPr>
              <a:t>Попаснянському</a:t>
            </a:r>
            <a:r>
              <a:rPr lang="uk-UA" sz="2400" b="1" dirty="0">
                <a:latin typeface="Times New Roman" panose="02020603050405020304" pitchFamily="18" charset="0"/>
                <a:cs typeface="Times New Roman" panose="02020603050405020304" pitchFamily="18" charset="0"/>
              </a:rPr>
              <a:t> комунальному підприємстві "</a:t>
            </a:r>
            <a:r>
              <a:rPr lang="uk-UA" sz="2400" b="1" dirty="0" smtClean="0">
                <a:latin typeface="Times New Roman" panose="02020603050405020304" pitchFamily="18" charset="0"/>
                <a:cs typeface="Times New Roman" panose="02020603050405020304" pitchFamily="18" charset="0"/>
              </a:rPr>
              <a:t>СКП« та надає </a:t>
            </a:r>
            <a:r>
              <a:rPr lang="uk-UA" sz="2400" b="1" dirty="0">
                <a:latin typeface="Times New Roman" panose="02020603050405020304" pitchFamily="18" charset="0"/>
                <a:cs typeface="Times New Roman" panose="02020603050405020304" pitchFamily="18" charset="0"/>
              </a:rPr>
              <a:t>безкоштовні послуги по перевезенню осіб з інвалідністю та дітей з інвалідністю, які мають порушення опорно-рухового апарату, які не можуть самостійно пересуватися або пересуваються за допомогою палиць, милиць, візків, </a:t>
            </a:r>
            <a:r>
              <a:rPr lang="uk-UA" sz="2400" b="1" dirty="0" smtClean="0">
                <a:latin typeface="Times New Roman" panose="02020603050405020304" pitchFamily="18" charset="0"/>
                <a:cs typeface="Times New Roman" panose="02020603050405020304" pitchFamily="18" charset="0"/>
              </a:rPr>
              <a:t>ходунів.</a:t>
            </a:r>
            <a:endParaRPr lang="ru-RU" sz="2400" b="1" dirty="0">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popasn-gorsovet.gov.ua/assets/images/2020/06/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3861048"/>
            <a:ext cx="2196244" cy="29283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isk_D\Презентации\2020\Звіт міського голови 2020\фото на презентацию\автомобильь для перевозки инвалидов\7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1693" y="3933056"/>
            <a:ext cx="3768419" cy="282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718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3" y="260648"/>
            <a:ext cx="7704856" cy="1080120"/>
          </a:xfrm>
        </p:spPr>
        <p:txBody>
          <a:bodyPr>
            <a:normAutofit fontScale="90000"/>
          </a:bodyPr>
          <a:lstStyle/>
          <a:p>
            <a:pPr algn="ctr"/>
            <a:r>
              <a:rPr lang="uk-UA" sz="3600" b="1" dirty="0" smtClean="0">
                <a:ln w="12700">
                  <a:solidFill>
                    <a:schemeClr val="tx1"/>
                  </a:solidFill>
                </a:ln>
                <a:latin typeface="Times New Roman" panose="02020603050405020304" pitchFamily="18" charset="0"/>
                <a:cs typeface="Times New Roman" panose="02020603050405020304" pitchFamily="18" charset="0"/>
              </a:rPr>
              <a:t>Конкурс </a:t>
            </a:r>
            <a:r>
              <a:rPr lang="uk-UA" sz="3600" b="1" dirty="0" err="1" smtClean="0">
                <a:ln w="12700">
                  <a:solidFill>
                    <a:schemeClr val="tx1"/>
                  </a:solidFill>
                </a:ln>
                <a:latin typeface="Times New Roman" panose="02020603050405020304" pitchFamily="18" charset="0"/>
                <a:cs typeface="Times New Roman" panose="02020603050405020304" pitchFamily="18" charset="0"/>
              </a:rPr>
              <a:t>проєктів</a:t>
            </a:r>
            <a:r>
              <a:rPr lang="uk-UA" sz="3600" b="1" dirty="0" smtClean="0">
                <a:ln w="12700">
                  <a:solidFill>
                    <a:schemeClr val="tx1"/>
                  </a:solidFill>
                </a:ln>
                <a:latin typeface="Times New Roman" panose="02020603050405020304" pitchFamily="18" charset="0"/>
                <a:cs typeface="Times New Roman" panose="02020603050405020304" pitchFamily="18" charset="0"/>
              </a:rPr>
              <a:t> місцевого розвитку в рамках реалізації програми розвитку громадського суспільства на 2020 рік</a:t>
            </a:r>
            <a:endParaRPr lang="ru-RU" sz="3600" b="1" dirty="0">
              <a:ln w="12700">
                <a:solidFill>
                  <a:schemeClr val="tx1"/>
                </a:solidFill>
              </a:ln>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1279435" y="1412776"/>
            <a:ext cx="7533231" cy="1224951"/>
          </a:xfrm>
          <a:prstGeom prst="rect">
            <a:avLst/>
          </a:prstGeom>
        </p:spPr>
        <p:txBody>
          <a:bodyPr wrap="square">
            <a:spAutoFit/>
          </a:bodyPr>
          <a:lstStyle/>
          <a:p>
            <a:pPr algn="ctr">
              <a:lnSpc>
                <a:spcPct val="115000"/>
              </a:lnSpc>
              <a:spcAft>
                <a:spcPts val="0"/>
              </a:spcAft>
            </a:pPr>
            <a:r>
              <a:rPr lang="uk-UA" sz="3200" b="1" dirty="0">
                <a:ln w="19050">
                  <a:solidFill>
                    <a:schemeClr val="tx1"/>
                  </a:solidFill>
                </a:ln>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Обсяг </a:t>
            </a:r>
            <a:r>
              <a:rPr lang="uk-UA" sz="3200" b="1" dirty="0" smtClean="0">
                <a:ln w="19050">
                  <a:solidFill>
                    <a:schemeClr val="tx1"/>
                  </a:solidFill>
                </a:ln>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фінансування 200 000,00 гривень з міського бюджету</a:t>
            </a:r>
          </a:p>
        </p:txBody>
      </p:sp>
      <p:pic>
        <p:nvPicPr>
          <p:cNvPr id="4"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Disk_D\Презентации\2020\Звіт міського голови 2020\Орг звіт\Фото конкурс\Відродження.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5" y="2636913"/>
            <a:ext cx="2664296" cy="19999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isk_D\Презентации\2020\Звіт міського голови 2020\Орг звіт\Фото конкурс\Дивосвіт.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2636912"/>
            <a:ext cx="1800200" cy="240026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Disk_D\Презентации\2020\Звіт міського голови 2020\Орг звіт\Фото конкурс\Лежачі поліцейські.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5" y="4739808"/>
            <a:ext cx="2664296" cy="19982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Disk_D\Презентации\2020\Звіт міського голови 2020\Орг звіт\Фото конкурс\Суворова 15 1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1156" y="2636912"/>
            <a:ext cx="1891004" cy="40997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Disk_D\Презентации\2020\Звіт міського голови 2020\Орг звіт\Фото конкурс\Базарна 2 — копия (1) (1) (3)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192" y="5139825"/>
            <a:ext cx="2394616" cy="159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24873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1115616" y="116632"/>
            <a:ext cx="7848872" cy="2232248"/>
          </a:xfrm>
        </p:spPr>
        <p:txBody>
          <a:bodyPr>
            <a:normAutofit fontScale="90000"/>
          </a:bodyPr>
          <a:lstStyle/>
          <a:p>
            <a:pPr algn="ctr"/>
            <a:r>
              <a:rPr lang="ru-RU" sz="3600" b="1" dirty="0">
                <a:ln w="12700">
                  <a:solidFill>
                    <a:schemeClr val="tx1"/>
                  </a:solidFill>
                </a:ln>
                <a:latin typeface="Times New Roman" panose="02020603050405020304" pitchFamily="18" charset="0"/>
                <a:cs typeface="Times New Roman" panose="02020603050405020304" pitchFamily="18" charset="0"/>
              </a:rPr>
              <a:t>В рамках </a:t>
            </a:r>
            <a:r>
              <a:rPr lang="ru-RU" sz="3600" b="1" dirty="0" err="1">
                <a:ln w="12700">
                  <a:solidFill>
                    <a:schemeClr val="tx1"/>
                  </a:solidFill>
                </a:ln>
                <a:latin typeface="Times New Roman" panose="02020603050405020304" pitchFamily="18" charset="0"/>
                <a:cs typeface="Times New Roman" panose="02020603050405020304" pitchFamily="18" charset="0"/>
              </a:rPr>
              <a:t>взаємодії</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виконавчого</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комітету</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Попаснянської</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міської</a:t>
            </a:r>
            <a:r>
              <a:rPr lang="ru-RU" sz="3600" b="1" dirty="0">
                <a:ln w="12700">
                  <a:solidFill>
                    <a:schemeClr val="tx1"/>
                  </a:solidFill>
                </a:ln>
                <a:latin typeface="Times New Roman" panose="02020603050405020304" pitchFamily="18" charset="0"/>
                <a:cs typeface="Times New Roman" panose="02020603050405020304" pitchFamily="18" charset="0"/>
              </a:rPr>
              <a:t> ради з  ГО «ДРІМ ТАУН» у </a:t>
            </a:r>
            <a:r>
              <a:rPr lang="ru-RU" sz="3600" b="1" dirty="0" err="1">
                <a:ln w="12700">
                  <a:solidFill>
                    <a:schemeClr val="tx1"/>
                  </a:solidFill>
                </a:ln>
                <a:latin typeface="Times New Roman" panose="02020603050405020304" pitchFamily="18" charset="0"/>
                <a:cs typeface="Times New Roman" panose="02020603050405020304" pitchFamily="18" charset="0"/>
              </a:rPr>
              <a:t>місті</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Попасна</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з’явився</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новий</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мурал</a:t>
            </a:r>
            <a:r>
              <a:rPr lang="ru-RU" sz="3600" b="1" dirty="0">
                <a:ln w="12700">
                  <a:solidFill>
                    <a:schemeClr val="tx1"/>
                  </a:solidFill>
                </a:ln>
                <a:latin typeface="Times New Roman" panose="02020603050405020304" pitchFamily="18" charset="0"/>
                <a:cs typeface="Times New Roman" panose="02020603050405020304" pitchFamily="18" charset="0"/>
              </a:rPr>
              <a:t> на </a:t>
            </a:r>
            <a:r>
              <a:rPr lang="ru-RU" sz="3600" b="1" dirty="0" err="1">
                <a:ln w="12700">
                  <a:solidFill>
                    <a:schemeClr val="tx1"/>
                  </a:solidFill>
                </a:ln>
                <a:latin typeface="Times New Roman" panose="02020603050405020304" pitchFamily="18" charset="0"/>
                <a:cs typeface="Times New Roman" panose="02020603050405020304" pitchFamily="18" charset="0"/>
              </a:rPr>
              <a:t>багатоквартирному</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будинку</a:t>
            </a:r>
            <a:r>
              <a:rPr lang="ru-RU" sz="3600" b="1" dirty="0">
                <a:ln w="12700">
                  <a:solidFill>
                    <a:schemeClr val="tx1"/>
                  </a:solidFill>
                </a:ln>
                <a:latin typeface="Times New Roman" panose="02020603050405020304" pitchFamily="18" charset="0"/>
                <a:cs typeface="Times New Roman" panose="02020603050405020304" pitchFamily="18" charset="0"/>
              </a:rPr>
              <a:t> по </a:t>
            </a:r>
            <a:r>
              <a:rPr lang="ru-RU" sz="3600" b="1" dirty="0" err="1">
                <a:ln w="12700">
                  <a:solidFill>
                    <a:schemeClr val="tx1"/>
                  </a:solidFill>
                </a:ln>
                <a:latin typeface="Times New Roman" panose="02020603050405020304" pitchFamily="18" charset="0"/>
                <a:cs typeface="Times New Roman" panose="02020603050405020304" pitchFamily="18" charset="0"/>
              </a:rPr>
              <a:t>вулиці</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smtClean="0">
                <a:ln w="12700">
                  <a:solidFill>
                    <a:schemeClr val="tx1"/>
                  </a:solidFill>
                </a:ln>
                <a:latin typeface="Times New Roman" panose="02020603050405020304" pitchFamily="18" charset="0"/>
                <a:cs typeface="Times New Roman" panose="02020603050405020304" pitchFamily="18" charset="0"/>
              </a:rPr>
              <a:t>Миру, 151</a:t>
            </a:r>
            <a:endParaRPr lang="ru-RU" sz="3600" b="1" dirty="0">
              <a:ln w="12700">
                <a:solidFill>
                  <a:schemeClr val="tx1"/>
                </a:solidFill>
              </a:ln>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Disk_D\Презентации\2020\Звіт міського голови 2020\Орг звіт\Мурал по вул. Миру,1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481948"/>
            <a:ext cx="5112568" cy="423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25418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1115616" y="116632"/>
            <a:ext cx="7850442" cy="1783313"/>
          </a:xfrm>
        </p:spPr>
        <p:txBody>
          <a:bodyPr>
            <a:normAutofit fontScale="90000"/>
          </a:bodyPr>
          <a:lstStyle/>
          <a:p>
            <a:pPr algn="ctr"/>
            <a:r>
              <a:rPr lang="ru-RU" sz="3600" b="1" dirty="0">
                <a:ln w="12700">
                  <a:solidFill>
                    <a:schemeClr val="tx1"/>
                  </a:solidFill>
                </a:ln>
                <a:latin typeface="Times New Roman" panose="02020603050405020304" pitchFamily="18" charset="0"/>
                <a:cs typeface="Times New Roman" panose="02020603050405020304" pitchFamily="18" charset="0"/>
              </a:rPr>
              <a:t>В рамках </a:t>
            </a:r>
            <a:r>
              <a:rPr lang="ru-RU" sz="3600" b="1" dirty="0" err="1">
                <a:ln w="12700">
                  <a:solidFill>
                    <a:schemeClr val="tx1"/>
                  </a:solidFill>
                </a:ln>
                <a:latin typeface="Times New Roman" panose="02020603050405020304" pitchFamily="18" charset="0"/>
                <a:cs typeface="Times New Roman" panose="02020603050405020304" pitchFamily="18" charset="0"/>
              </a:rPr>
              <a:t>взаємодії</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виконавчого</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комітету</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Попаснянської</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міської</a:t>
            </a:r>
            <a:r>
              <a:rPr lang="ru-RU" sz="3600" b="1" dirty="0">
                <a:ln w="12700">
                  <a:solidFill>
                    <a:schemeClr val="tx1"/>
                  </a:solidFill>
                </a:ln>
                <a:latin typeface="Times New Roman" panose="02020603050405020304" pitchFamily="18" charset="0"/>
                <a:cs typeface="Times New Roman" panose="02020603050405020304" pitchFamily="18" charset="0"/>
              </a:rPr>
              <a:t> ради з  ГО </a:t>
            </a:r>
            <a:r>
              <a:rPr lang="ru-RU" sz="3600" b="1" dirty="0" smtClean="0">
                <a:ln w="12700">
                  <a:solidFill>
                    <a:schemeClr val="tx1"/>
                  </a:solidFill>
                </a:ln>
                <a:latin typeface="Times New Roman" panose="02020603050405020304" pitchFamily="18" charset="0"/>
                <a:cs typeface="Times New Roman" panose="02020603050405020304" pitchFamily="18" charset="0"/>
              </a:rPr>
              <a:t>«</a:t>
            </a:r>
            <a:r>
              <a:rPr lang="ru-RU" sz="3600" b="1" dirty="0" err="1" smtClean="0">
                <a:ln w="12700">
                  <a:solidFill>
                    <a:schemeClr val="tx1"/>
                  </a:solidFill>
                </a:ln>
                <a:latin typeface="Times New Roman" panose="02020603050405020304" pitchFamily="18" charset="0"/>
                <a:cs typeface="Times New Roman" panose="02020603050405020304" pitchFamily="18" charset="0"/>
              </a:rPr>
              <a:t>Попаснянська</a:t>
            </a:r>
            <a:r>
              <a:rPr lang="ru-RU" sz="3600" b="1" dirty="0" smtClean="0">
                <a:ln w="12700">
                  <a:solidFill>
                    <a:schemeClr val="tx1"/>
                  </a:solidFill>
                </a:ln>
                <a:latin typeface="Times New Roman" panose="02020603050405020304" pitchFamily="18" charset="0"/>
                <a:cs typeface="Times New Roman" panose="02020603050405020304" pitchFamily="18" charset="0"/>
              </a:rPr>
              <a:t> </a:t>
            </a:r>
            <a:r>
              <a:rPr lang="ru-RU" sz="3600" b="1" dirty="0" err="1" smtClean="0">
                <a:ln w="12700">
                  <a:solidFill>
                    <a:schemeClr val="tx1"/>
                  </a:solidFill>
                </a:ln>
                <a:latin typeface="Times New Roman" panose="02020603050405020304" pitchFamily="18" charset="0"/>
                <a:cs typeface="Times New Roman" panose="02020603050405020304" pitchFamily="18" charset="0"/>
              </a:rPr>
              <a:t>ініціатива</a:t>
            </a:r>
            <a:r>
              <a:rPr lang="ru-RU" sz="3600" b="1" dirty="0" smtClean="0">
                <a:ln w="12700">
                  <a:solidFill>
                    <a:schemeClr val="tx1"/>
                  </a:solidFill>
                </a:ln>
                <a:latin typeface="Times New Roman" panose="02020603050405020304" pitchFamily="18" charset="0"/>
                <a:cs typeface="Times New Roman" panose="02020603050405020304" pitchFamily="18" charset="0"/>
              </a:rPr>
              <a:t>» </a:t>
            </a:r>
            <a:r>
              <a:rPr lang="ru-RU" sz="3600" b="1" dirty="0">
                <a:ln w="12700">
                  <a:solidFill>
                    <a:schemeClr val="tx1"/>
                  </a:solidFill>
                </a:ln>
                <a:latin typeface="Times New Roman" panose="02020603050405020304" pitchFamily="18" charset="0"/>
                <a:cs typeface="Times New Roman" panose="02020603050405020304" pitchFamily="18" charset="0"/>
              </a:rPr>
              <a:t>у </a:t>
            </a:r>
            <a:r>
              <a:rPr lang="ru-RU" sz="3600" b="1" dirty="0" err="1">
                <a:ln w="12700">
                  <a:solidFill>
                    <a:schemeClr val="tx1"/>
                  </a:solidFill>
                </a:ln>
                <a:latin typeface="Times New Roman" panose="02020603050405020304" pitchFamily="18" charset="0"/>
                <a:cs typeface="Times New Roman" panose="02020603050405020304" pitchFamily="18" charset="0"/>
              </a:rPr>
              <a:t>місті</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Попасна</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з’явився</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uk-UA" sz="3600" b="1" dirty="0" smtClean="0">
                <a:ln w="12700">
                  <a:solidFill>
                    <a:schemeClr val="tx1"/>
                  </a:solidFill>
                </a:ln>
                <a:latin typeface="Times New Roman" panose="02020603050405020304" pitchFamily="18" charset="0"/>
                <a:cs typeface="Times New Roman" panose="02020603050405020304" pitchFamily="18" charset="0"/>
              </a:rPr>
              <a:t>Діалоговий майданчик</a:t>
            </a:r>
            <a:endParaRPr lang="ru-RU" sz="3600" b="1" dirty="0">
              <a:ln w="12700">
                <a:solidFill>
                  <a:schemeClr val="tx1"/>
                </a:solidFill>
              </a:ln>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Disk_D\Презентации\2020\Звіт міського голови 2020\Фото гранти\116658906_1191439774554678_5753925957186392810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8902" y="2060848"/>
            <a:ext cx="3433138" cy="257485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Disk_D\Презентации\2020\Звіт міського голови 2020\Фото гранти\116882815_1191439934554662_1128396985858995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317" y="2060848"/>
            <a:ext cx="3433139" cy="257485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Disk_D\Презентации\2020\Звіт міського голови 2020\Фото гранти\116882815_1191439934554662_1128396985858996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32" t="4261" r="10527" b="5864"/>
          <a:stretch/>
        </p:blipFill>
        <p:spPr bwMode="auto">
          <a:xfrm>
            <a:off x="4019241" y="4725497"/>
            <a:ext cx="2424691" cy="204711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Disk_D\Презентации\2020\Звіт міського голови 2020\Фото гранти\116795329_1191439777888011_3555995156057696474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4" y="4725497"/>
            <a:ext cx="2729487" cy="2047115"/>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D:\Disk_D\Презентации\2020\Звіт міського голови 2020\Фото гранти\118728949_1219348785097110_221279145494423199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687" y="4725497"/>
            <a:ext cx="2591817" cy="204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99834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971600" y="61511"/>
            <a:ext cx="8208912" cy="1783313"/>
          </a:xfrm>
        </p:spPr>
        <p:txBody>
          <a:bodyPr>
            <a:noAutofit/>
          </a:bodyPr>
          <a:lstStyle/>
          <a:p>
            <a:pPr algn="ctr"/>
            <a:r>
              <a:rPr lang="ru-RU" sz="2800" b="1" dirty="0" smtClean="0">
                <a:ln w="12700">
                  <a:solidFill>
                    <a:schemeClr val="tx1"/>
                  </a:solidFill>
                </a:ln>
                <a:latin typeface="Times New Roman" panose="02020603050405020304" pitchFamily="18" charset="0"/>
                <a:cs typeface="Times New Roman" panose="02020603050405020304" pitchFamily="18" charset="0"/>
              </a:rPr>
              <a:t>В рамках </a:t>
            </a:r>
            <a:r>
              <a:rPr lang="ru-RU" sz="2800" b="1" dirty="0" err="1" smtClean="0">
                <a:ln w="12700">
                  <a:solidFill>
                    <a:schemeClr val="tx1"/>
                  </a:solidFill>
                </a:ln>
                <a:latin typeface="Times New Roman" panose="02020603050405020304" pitchFamily="18" charset="0"/>
                <a:cs typeface="Times New Roman" panose="02020603050405020304" pitchFamily="18" charset="0"/>
              </a:rPr>
              <a:t>взаємодії</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виконавчого</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комітету</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Попаснянської</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міської</a:t>
            </a:r>
            <a:r>
              <a:rPr lang="ru-RU" sz="2800" b="1" dirty="0" smtClean="0">
                <a:ln w="12700">
                  <a:solidFill>
                    <a:schemeClr val="tx1"/>
                  </a:solidFill>
                </a:ln>
                <a:latin typeface="Times New Roman" panose="02020603050405020304" pitchFamily="18" charset="0"/>
                <a:cs typeface="Times New Roman" panose="02020603050405020304" pitchFamily="18" charset="0"/>
              </a:rPr>
              <a:t> ради з  ГО «</a:t>
            </a:r>
            <a:r>
              <a:rPr lang="ru-RU" sz="2800" b="1" dirty="0" err="1" smtClean="0">
                <a:ln w="12700">
                  <a:solidFill>
                    <a:schemeClr val="tx1"/>
                  </a:solidFill>
                </a:ln>
                <a:latin typeface="Times New Roman" panose="02020603050405020304" pitchFamily="18" charset="0"/>
                <a:cs typeface="Times New Roman" panose="02020603050405020304" pitchFamily="18" charset="0"/>
              </a:rPr>
              <a:t>Попаснянська</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ініціатива</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uk-UA" sz="2800" b="1" dirty="0" smtClean="0">
                <a:ln w="12700">
                  <a:solidFill>
                    <a:schemeClr val="tx1"/>
                  </a:solidFill>
                </a:ln>
                <a:latin typeface="Times New Roman" panose="02020603050405020304" pitchFamily="18" charset="0"/>
                <a:cs typeface="Times New Roman" panose="02020603050405020304" pitchFamily="18" charset="0"/>
              </a:rPr>
              <a:t>та ГО </a:t>
            </a:r>
            <a:r>
              <a:rPr lang="ru-RU" sz="2800" b="1" dirty="0">
                <a:ln w="12700">
                  <a:solidFill>
                    <a:schemeClr val="tx1"/>
                  </a:solidFill>
                </a:ln>
                <a:latin typeface="Times New Roman" panose="02020603050405020304" pitchFamily="18" charset="0"/>
                <a:cs typeface="Times New Roman" panose="02020603050405020304" pitchFamily="18" charset="0"/>
              </a:rPr>
              <a:t>«</a:t>
            </a:r>
            <a:r>
              <a:rPr lang="ru-RU" sz="2800" b="1" dirty="0" err="1">
                <a:ln w="12700">
                  <a:solidFill>
                    <a:schemeClr val="tx1"/>
                  </a:solidFill>
                </a:ln>
                <a:latin typeface="Times New Roman" panose="02020603050405020304" pitchFamily="18" charset="0"/>
                <a:cs typeface="Times New Roman" panose="02020603050405020304" pitchFamily="18" charset="0"/>
              </a:rPr>
              <a:t>Агенція</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місцевого</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розвитку</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територіальної</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громади</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м.Попасна</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продовжено</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облаштування</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пляжних</a:t>
            </a:r>
            <a:r>
              <a:rPr lang="ru-RU" sz="2800" b="1" dirty="0" smtClean="0">
                <a:ln w="12700">
                  <a:solidFill>
                    <a:schemeClr val="tx1"/>
                  </a:solidFill>
                </a:ln>
                <a:latin typeface="Times New Roman" panose="02020603050405020304" pitchFamily="18" charset="0"/>
                <a:cs typeface="Times New Roman" panose="02020603050405020304" pitchFamily="18" charset="0"/>
              </a:rPr>
              <a:t> зон </a:t>
            </a:r>
            <a:r>
              <a:rPr lang="ru-RU" sz="2800" b="1" dirty="0">
                <a:ln w="12700">
                  <a:solidFill>
                    <a:schemeClr val="tx1"/>
                  </a:solidFill>
                </a:ln>
                <a:latin typeface="Times New Roman" panose="02020603050405020304" pitchFamily="18" charset="0"/>
                <a:cs typeface="Times New Roman" panose="02020603050405020304" pitchFamily="18" charset="0"/>
              </a:rPr>
              <a:t>ставка «</a:t>
            </a:r>
            <a:r>
              <a:rPr lang="ru-RU" sz="2800" b="1" dirty="0" err="1" smtClean="0">
                <a:ln w="12700">
                  <a:solidFill>
                    <a:schemeClr val="tx1"/>
                  </a:solidFill>
                </a:ln>
                <a:latin typeface="Times New Roman" panose="02020603050405020304" pitchFamily="18" charset="0"/>
                <a:cs typeface="Times New Roman" panose="02020603050405020304" pitchFamily="18" charset="0"/>
              </a:rPr>
              <a:t>Парковий</a:t>
            </a:r>
            <a:r>
              <a:rPr lang="ru-RU" sz="2800" b="1" dirty="0" smtClean="0">
                <a:ln w="12700">
                  <a:solidFill>
                    <a:schemeClr val="tx1"/>
                  </a:solidFill>
                </a:ln>
                <a:latin typeface="Times New Roman" panose="02020603050405020304" pitchFamily="18" charset="0"/>
                <a:cs typeface="Times New Roman" panose="02020603050405020304" pitchFamily="18" charset="0"/>
              </a:rPr>
              <a:t>»</a:t>
            </a:r>
            <a:endParaRPr lang="ru-RU" sz="2800" b="1" dirty="0">
              <a:ln w="12700">
                <a:solidFill>
                  <a:schemeClr val="tx1"/>
                </a:solidFill>
              </a:ln>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Disk_D\Презентации\2020\Звіт міського голови 2020\Фото гранти\106992508_671212180149945_6205134810284984575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988840"/>
            <a:ext cx="316835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Disk_D\Презентации\2020\Звіт міського голови 2020\Фото гранти\106992508_671212180149945_6205134810284984576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988840"/>
            <a:ext cx="316835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D:\Disk_D\Презентации\2020\Звіт міського голови 2020\Фото гранти\IMG_75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4437112"/>
            <a:ext cx="316835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Disk_D\Презентации\2020\Звіт міського голови 2020\фото на презентацию\пляж на ВРЗ\IMG_757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5911" y="4437111"/>
            <a:ext cx="3168497" cy="237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68155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925559" y="332656"/>
            <a:ext cx="8208912" cy="2304256"/>
          </a:xfrm>
        </p:spPr>
        <p:txBody>
          <a:bodyPr>
            <a:noAutofit/>
          </a:bodyPr>
          <a:lstStyle/>
          <a:p>
            <a:pPr algn="ctr"/>
            <a:r>
              <a:rPr lang="ru-RU" sz="2800" b="1" dirty="0" err="1" smtClean="0">
                <a:ln w="12700">
                  <a:solidFill>
                    <a:schemeClr val="tx1"/>
                  </a:solidFill>
                </a:ln>
                <a:latin typeface="Times New Roman" panose="02020603050405020304" pitchFamily="18" charset="0"/>
                <a:cs typeface="Times New Roman" panose="02020603050405020304" pitchFamily="18" charset="0"/>
              </a:rPr>
              <a:t>Виконавчий</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комітет</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Попаснянської</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smtClean="0">
                <a:ln w="12700">
                  <a:solidFill>
                    <a:schemeClr val="tx1"/>
                  </a:solidFill>
                </a:ln>
                <a:latin typeface="Times New Roman" panose="02020603050405020304" pitchFamily="18" charset="0"/>
                <a:cs typeface="Times New Roman" panose="02020603050405020304" pitchFamily="18" charset="0"/>
              </a:rPr>
              <a:t>міської</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a:ln w="12700">
                  <a:solidFill>
                    <a:schemeClr val="tx1"/>
                  </a:solidFill>
                </a:ln>
                <a:latin typeface="Times New Roman" panose="02020603050405020304" pitchFamily="18" charset="0"/>
                <a:cs typeface="Times New Roman" panose="02020603050405020304" pitchFamily="18" charset="0"/>
              </a:rPr>
              <a:t>ради </a:t>
            </a:r>
            <a:r>
              <a:rPr lang="ru-RU" sz="2800" b="1" dirty="0" err="1" smtClean="0">
                <a:ln w="12700">
                  <a:solidFill>
                    <a:schemeClr val="tx1"/>
                  </a:solidFill>
                </a:ln>
                <a:latin typeface="Times New Roman" panose="02020603050405020304" pitchFamily="18" charset="0"/>
                <a:cs typeface="Times New Roman" panose="02020603050405020304" pitchFamily="18" charset="0"/>
              </a:rPr>
              <a:t>переміг</a:t>
            </a:r>
            <a:r>
              <a:rPr lang="ru-RU" sz="2800" b="1" dirty="0" smtClean="0">
                <a:ln w="12700">
                  <a:solidFill>
                    <a:schemeClr val="tx1"/>
                  </a:solidFill>
                </a:ln>
                <a:latin typeface="Times New Roman" panose="02020603050405020304" pitchFamily="18" charset="0"/>
                <a:cs typeface="Times New Roman" panose="02020603050405020304" pitchFamily="18" charset="0"/>
              </a:rPr>
              <a:t> в </a:t>
            </a:r>
            <a:r>
              <a:rPr lang="ru-RU" sz="2800" b="1" dirty="0" err="1" smtClean="0">
                <a:ln w="12700">
                  <a:solidFill>
                    <a:schemeClr val="tx1"/>
                  </a:solidFill>
                </a:ln>
                <a:latin typeface="Times New Roman" panose="02020603050405020304" pitchFamily="18" charset="0"/>
                <a:cs typeface="Times New Roman" panose="02020603050405020304" pitchFamily="18" charset="0"/>
              </a:rPr>
              <a:t>конкурсі</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a:ln w="12700">
                  <a:solidFill>
                    <a:schemeClr val="tx1"/>
                  </a:solidFill>
                </a:ln>
                <a:latin typeface="Times New Roman" panose="02020603050405020304" pitchFamily="18" charset="0"/>
                <a:cs typeface="Times New Roman" panose="02020603050405020304" pitchFamily="18" charset="0"/>
              </a:rPr>
              <a:t>«</a:t>
            </a:r>
            <a:r>
              <a:rPr lang="ru-RU" sz="2800" b="1" dirty="0" err="1">
                <a:ln w="12700">
                  <a:solidFill>
                    <a:schemeClr val="tx1"/>
                  </a:solidFill>
                </a:ln>
                <a:latin typeface="Times New Roman" panose="02020603050405020304" pitchFamily="18" charset="0"/>
                <a:cs typeface="Times New Roman" panose="02020603050405020304" pitchFamily="18" charset="0"/>
              </a:rPr>
              <a:t>Дієва</a:t>
            </a:r>
            <a:r>
              <a:rPr lang="ru-RU" sz="2800" b="1" dirty="0">
                <a:ln w="12700">
                  <a:solidFill>
                    <a:schemeClr val="tx1"/>
                  </a:solidFill>
                </a:ln>
                <a:latin typeface="Times New Roman" panose="02020603050405020304" pitchFamily="18" charset="0"/>
                <a:cs typeface="Times New Roman" panose="02020603050405020304" pitchFamily="18" charset="0"/>
              </a:rPr>
              <a:t> громада» в </a:t>
            </a:r>
            <a:r>
              <a:rPr lang="ru-RU" sz="2800" b="1" dirty="0" err="1">
                <a:ln w="12700">
                  <a:solidFill>
                    <a:schemeClr val="tx1"/>
                  </a:solidFill>
                </a:ln>
                <a:latin typeface="Times New Roman" panose="02020603050405020304" pitchFamily="18" charset="0"/>
                <a:cs typeface="Times New Roman" panose="02020603050405020304" pitchFamily="18" charset="0"/>
              </a:rPr>
              <a:t>номінації</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Взаємодія</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влади</a:t>
            </a:r>
            <a:r>
              <a:rPr lang="ru-RU" sz="2800" b="1" dirty="0">
                <a:ln w="12700">
                  <a:solidFill>
                    <a:schemeClr val="tx1"/>
                  </a:solidFill>
                </a:ln>
                <a:latin typeface="Times New Roman" panose="02020603050405020304" pitchFamily="18" charset="0"/>
                <a:cs typeface="Times New Roman" panose="02020603050405020304" pitchFamily="18" charset="0"/>
              </a:rPr>
              <a:t> та </a:t>
            </a:r>
            <a:r>
              <a:rPr lang="ru-RU" sz="2800" b="1" dirty="0" err="1">
                <a:ln w="12700">
                  <a:solidFill>
                    <a:schemeClr val="tx1"/>
                  </a:solidFill>
                </a:ln>
                <a:latin typeface="Times New Roman" panose="02020603050405020304" pitchFamily="18" charset="0"/>
                <a:cs typeface="Times New Roman" panose="02020603050405020304" pitchFamily="18" charset="0"/>
              </a:rPr>
              <a:t>громади</a:t>
            </a:r>
            <a:r>
              <a:rPr lang="ru-RU" sz="2800" b="1" dirty="0">
                <a:ln w="12700">
                  <a:solidFill>
                    <a:schemeClr val="tx1"/>
                  </a:solidFill>
                </a:ln>
                <a:latin typeface="Times New Roman" panose="02020603050405020304" pitchFamily="18" charset="0"/>
                <a:cs typeface="Times New Roman" panose="02020603050405020304" pitchFamily="18" charset="0"/>
              </a:rPr>
              <a:t>»</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a:ln w="12700">
                  <a:solidFill>
                    <a:schemeClr val="tx1"/>
                  </a:solidFill>
                </a:ln>
                <a:latin typeface="Times New Roman" panose="02020603050405020304" pitchFamily="18" charset="0"/>
                <a:cs typeface="Times New Roman" panose="02020603050405020304" pitchFamily="18" charset="0"/>
              </a:rPr>
              <a:t>з практикою «</a:t>
            </a:r>
            <a:r>
              <a:rPr lang="ru-RU" sz="2800" b="1" dirty="0" err="1">
                <a:ln w="12700">
                  <a:solidFill>
                    <a:schemeClr val="tx1"/>
                  </a:solidFill>
                </a:ln>
                <a:latin typeface="Times New Roman" panose="02020603050405020304" pitchFamily="18" charset="0"/>
                <a:cs typeface="Times New Roman" panose="02020603050405020304" pitchFamily="18" charset="0"/>
              </a:rPr>
              <a:t>Впровадження</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вебсервісу</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електронні</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консультації</a:t>
            </a:r>
            <a:r>
              <a:rPr lang="ru-RU" sz="2800" b="1" dirty="0">
                <a:ln w="12700">
                  <a:solidFill>
                    <a:schemeClr val="tx1"/>
                  </a:solidFill>
                </a:ln>
                <a:latin typeface="Times New Roman" panose="02020603050405020304" pitchFamily="18" charset="0"/>
                <a:cs typeface="Times New Roman" panose="02020603050405020304" pitchFamily="18" charset="0"/>
              </a:rPr>
              <a:t> з </a:t>
            </a:r>
            <a:r>
              <a:rPr lang="ru-RU" sz="2800" b="1" dirty="0" err="1">
                <a:ln w="12700">
                  <a:solidFill>
                    <a:schemeClr val="tx1"/>
                  </a:solidFill>
                </a:ln>
                <a:latin typeface="Times New Roman" panose="02020603050405020304" pitchFamily="18" charset="0"/>
                <a:cs typeface="Times New Roman" panose="02020603050405020304" pitchFamily="18" charset="0"/>
              </a:rPr>
              <a:t>громадськістю</a:t>
            </a:r>
            <a:r>
              <a:rPr lang="ru-RU" sz="2800" b="1" dirty="0">
                <a:ln w="12700">
                  <a:solidFill>
                    <a:schemeClr val="tx1"/>
                  </a:solidFill>
                </a:ln>
                <a:latin typeface="Times New Roman" panose="02020603050405020304" pitchFamily="18" charset="0"/>
                <a:cs typeface="Times New Roman" panose="02020603050405020304" pitchFamily="18" charset="0"/>
              </a:rPr>
              <a:t> у </a:t>
            </a:r>
            <a:r>
              <a:rPr lang="ru-RU" sz="2800" b="1" dirty="0" err="1">
                <a:ln w="12700">
                  <a:solidFill>
                    <a:schemeClr val="tx1"/>
                  </a:solidFill>
                </a:ln>
                <a:latin typeface="Times New Roman" panose="02020603050405020304" pitchFamily="18" charset="0"/>
                <a:cs typeface="Times New Roman" panose="02020603050405020304" pitchFamily="18" charset="0"/>
              </a:rPr>
              <a:t>виконавчому</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комітету</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Попаснянської</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міської</a:t>
            </a:r>
            <a:r>
              <a:rPr lang="ru-RU" sz="2800" b="1" dirty="0">
                <a:ln w="12700">
                  <a:solidFill>
                    <a:schemeClr val="tx1"/>
                  </a:solidFill>
                </a:ln>
                <a:latin typeface="Times New Roman" panose="02020603050405020304" pitchFamily="18" charset="0"/>
                <a:cs typeface="Times New Roman" panose="02020603050405020304" pitchFamily="18" charset="0"/>
              </a:rPr>
              <a:t> ради</a:t>
            </a:r>
            <a:r>
              <a:rPr lang="ru-RU" sz="2800" b="1" dirty="0" smtClean="0">
                <a:ln w="12700">
                  <a:solidFill>
                    <a:schemeClr val="tx1"/>
                  </a:solidFill>
                </a:ln>
                <a:latin typeface="Times New Roman" panose="02020603050405020304" pitchFamily="18" charset="0"/>
                <a:cs typeface="Times New Roman" panose="02020603050405020304" pitchFamily="18" charset="0"/>
              </a:rPr>
              <a:t>»</a:t>
            </a:r>
            <a:endParaRPr lang="ru-RU" sz="2800" b="1" dirty="0">
              <a:ln w="12700">
                <a:solidFill>
                  <a:schemeClr val="tx1"/>
                </a:solidFill>
              </a:ln>
              <a:latin typeface="Times New Roman" panose="02020603050405020304" pitchFamily="18" charset="0"/>
              <a:cs typeface="Times New Roman" panose="02020603050405020304" pitchFamily="18" charset="0"/>
            </a:endParaRPr>
          </a:p>
        </p:txBody>
      </p:sp>
      <p:pic>
        <p:nvPicPr>
          <p:cNvPr id="1026" name="Picture 2" descr="D:\Disk_D\Презентации\2020\Звіт міського голови 2020\132379177_235772811246510_6357679876731015309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2852935"/>
            <a:ext cx="4824536" cy="32793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45771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title"/>
          </p:nvPr>
        </p:nvSpPr>
        <p:spPr>
          <a:xfrm>
            <a:off x="1152128" y="1412776"/>
            <a:ext cx="7884368" cy="2027075"/>
          </a:xfrm>
        </p:spPr>
        <p:txBody>
          <a:bodyPr>
            <a:normAutofit fontScale="90000"/>
          </a:bodyPr>
          <a:lstStyle/>
          <a:p>
            <a:pPr algn="ctr"/>
            <a:r>
              <a:rPr lang="ru-RU" sz="3600" b="1" dirty="0" err="1">
                <a:ln w="12700">
                  <a:solidFill>
                    <a:schemeClr val="tx1"/>
                  </a:solidFill>
                </a:ln>
                <a:latin typeface="Times New Roman" panose="02020603050405020304" pitchFamily="18" charset="0"/>
                <a:cs typeface="Times New Roman" panose="02020603050405020304" pitchFamily="18" charset="0"/>
              </a:rPr>
              <a:t>Попаснянська</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футбольна</a:t>
            </a:r>
            <a:r>
              <a:rPr lang="ru-RU" sz="3600" b="1" dirty="0">
                <a:ln w="12700">
                  <a:solidFill>
                    <a:schemeClr val="tx1"/>
                  </a:solidFill>
                </a:ln>
                <a:latin typeface="Times New Roman" panose="02020603050405020304" pitchFamily="18" charset="0"/>
                <a:cs typeface="Times New Roman" panose="02020603050405020304" pitchFamily="18" charset="0"/>
              </a:rPr>
              <a:t> команда «Локомотив» </a:t>
            </a:r>
            <a:r>
              <a:rPr lang="ru-RU" sz="3600" b="1" dirty="0" err="1">
                <a:ln w="12700">
                  <a:solidFill>
                    <a:schemeClr val="tx1"/>
                  </a:solidFill>
                </a:ln>
                <a:latin typeface="Times New Roman" panose="02020603050405020304" pitchFamily="18" charset="0"/>
                <a:cs typeface="Times New Roman" panose="02020603050405020304" pitchFamily="18" charset="0"/>
              </a:rPr>
              <a:t>виборола</a:t>
            </a:r>
            <a:r>
              <a:rPr lang="ru-RU" sz="3600" b="1" dirty="0">
                <a:ln w="12700">
                  <a:solidFill>
                    <a:schemeClr val="tx1"/>
                  </a:solidFill>
                </a:ln>
                <a:latin typeface="Times New Roman" panose="02020603050405020304" pitchFamily="18" charset="0"/>
                <a:cs typeface="Times New Roman" panose="02020603050405020304" pitchFamily="18" charset="0"/>
              </a:rPr>
              <a:t> перше </a:t>
            </a:r>
            <a:r>
              <a:rPr lang="ru-RU" sz="3600" b="1" dirty="0" err="1">
                <a:ln w="12700">
                  <a:solidFill>
                    <a:schemeClr val="tx1"/>
                  </a:solidFill>
                </a:ln>
                <a:latin typeface="Times New Roman" panose="02020603050405020304" pitchFamily="18" charset="0"/>
                <a:cs typeface="Times New Roman" panose="02020603050405020304" pitchFamily="18" charset="0"/>
              </a:rPr>
              <a:t>місце</a:t>
            </a:r>
            <a:r>
              <a:rPr lang="ru-RU" sz="3600" b="1" dirty="0">
                <a:ln w="12700">
                  <a:solidFill>
                    <a:schemeClr val="tx1"/>
                  </a:solidFill>
                </a:ln>
                <a:latin typeface="Times New Roman" panose="02020603050405020304" pitchFamily="18" charset="0"/>
                <a:cs typeface="Times New Roman" panose="02020603050405020304" pitchFamily="18" charset="0"/>
              </a:rPr>
              <a:t> у </a:t>
            </a:r>
            <a:r>
              <a:rPr lang="ru-RU" sz="3600" b="1" dirty="0" err="1">
                <a:ln w="12700">
                  <a:solidFill>
                    <a:schemeClr val="tx1"/>
                  </a:solidFill>
                </a:ln>
                <a:latin typeface="Times New Roman" panose="02020603050405020304" pitchFamily="18" charset="0"/>
                <a:cs typeface="Times New Roman" panose="02020603050405020304" pitchFamily="18" charset="0"/>
              </a:rPr>
              <a:t>Чемпіонаті</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Луганської</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області</a:t>
            </a:r>
            <a:r>
              <a:rPr lang="ru-RU" sz="3600" b="1" dirty="0">
                <a:ln w="12700">
                  <a:solidFill>
                    <a:schemeClr val="tx1"/>
                  </a:solidFill>
                </a:ln>
                <a:latin typeface="Times New Roman" panose="02020603050405020304" pitchFamily="18" charset="0"/>
                <a:cs typeface="Times New Roman" panose="02020603050405020304" pitchFamily="18" charset="0"/>
              </a:rPr>
              <a:t> 2020 р. </a:t>
            </a:r>
            <a:r>
              <a:rPr lang="ru-RU" sz="3600" b="1" dirty="0" err="1">
                <a:ln w="12700">
                  <a:solidFill>
                    <a:schemeClr val="tx1"/>
                  </a:solidFill>
                </a:ln>
                <a:latin typeface="Times New Roman" panose="02020603050405020304" pitchFamily="18" charset="0"/>
                <a:cs typeface="Times New Roman" panose="02020603050405020304" pitchFamily="18" charset="0"/>
              </a:rPr>
              <a:t>серед</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аматорів</a:t>
            </a:r>
            <a:endParaRPr lang="ru-RU" sz="3600" b="1" dirty="0">
              <a:ln w="12700">
                <a:solidFill>
                  <a:schemeClr val="tx1"/>
                </a:solidFill>
              </a:ln>
              <a:latin typeface="Times New Roman" panose="02020603050405020304" pitchFamily="18" charset="0"/>
              <a:cs typeface="Times New Roman" panose="02020603050405020304" pitchFamily="18" charset="0"/>
            </a:endParaRPr>
          </a:p>
        </p:txBody>
      </p:sp>
      <p:pic>
        <p:nvPicPr>
          <p:cNvPr id="11266" name="Picture 2" descr="D:\Disk_D\Презентации\2020\Звіт міського голови 2020\Спортивні досягнення звіт\Локомоти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429000"/>
            <a:ext cx="4507798" cy="3385550"/>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1259632" y="125760"/>
            <a:ext cx="762748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b="1" dirty="0" smtClean="0">
                <a:ln w="19050">
                  <a:solidFill>
                    <a:schemeClr val="tx1"/>
                  </a:solidFill>
                </a:ln>
                <a:solidFill>
                  <a:srgbClr val="FFC000"/>
                </a:solidFill>
                <a:latin typeface="Times New Roman" panose="02020603050405020304" pitchFamily="18" charset="0"/>
                <a:cs typeface="Times New Roman" panose="02020603050405020304" pitchFamily="18" charset="0"/>
              </a:rPr>
              <a:t>Спортивні заходи та спортивні досягнення</a:t>
            </a:r>
            <a:endParaRPr lang="ru-RU" b="1" dirty="0">
              <a:ln w="19050">
                <a:solidFill>
                  <a:schemeClr val="tx1"/>
                </a:solidFill>
              </a:ln>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27270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259632" y="332656"/>
            <a:ext cx="7601979" cy="2808312"/>
          </a:xfrm>
        </p:spPr>
        <p:txBody>
          <a:bodyPr>
            <a:noAutofit/>
          </a:body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a:ln w="12700">
                  <a:solidFill>
                    <a:schemeClr val="tx1"/>
                  </a:solidFill>
                </a:ln>
                <a:latin typeface="Times New Roman" panose="02020603050405020304" pitchFamily="18" charset="0"/>
                <a:cs typeface="Times New Roman" panose="02020603050405020304" pitchFamily="18" charset="0"/>
              </a:rPr>
              <a:t>З метою </a:t>
            </a:r>
            <a:r>
              <a:rPr lang="ru-RU" sz="2400" b="1" dirty="0" err="1">
                <a:ln w="12700">
                  <a:solidFill>
                    <a:schemeClr val="tx1"/>
                  </a:solidFill>
                </a:ln>
                <a:latin typeface="Times New Roman" panose="02020603050405020304" pitchFamily="18" charset="0"/>
                <a:cs typeface="Times New Roman" panose="02020603050405020304" pitchFamily="18" charset="0"/>
              </a:rPr>
              <a:t>приведення</a:t>
            </a:r>
            <a:r>
              <a:rPr lang="ru-RU" sz="2400" b="1" dirty="0">
                <a:ln w="12700">
                  <a:solidFill>
                    <a:schemeClr val="tx1"/>
                  </a:solidFill>
                </a:ln>
                <a:latin typeface="Times New Roman" panose="02020603050405020304" pitchFamily="18" charset="0"/>
                <a:cs typeface="Times New Roman" panose="02020603050405020304" pitchFamily="18" charset="0"/>
              </a:rPr>
              <a:t> до </a:t>
            </a:r>
            <a:r>
              <a:rPr lang="ru-RU" sz="2400" b="1" dirty="0" err="1">
                <a:ln w="12700">
                  <a:solidFill>
                    <a:schemeClr val="tx1"/>
                  </a:solidFill>
                </a:ln>
                <a:latin typeface="Times New Roman" panose="02020603050405020304" pitchFamily="18" charset="0"/>
                <a:cs typeface="Times New Roman" panose="02020603050405020304" pitchFamily="18" charset="0"/>
              </a:rPr>
              <a:t>належного</a:t>
            </a:r>
            <a:r>
              <a:rPr lang="ru-RU" sz="2400" b="1" dirty="0">
                <a:ln w="12700">
                  <a:solidFill>
                    <a:schemeClr val="tx1"/>
                  </a:solidFill>
                </a:ln>
                <a:latin typeface="Times New Roman" panose="02020603050405020304" pitchFamily="18" charset="0"/>
                <a:cs typeface="Times New Roman" panose="02020603050405020304" pitchFamily="18" charset="0"/>
              </a:rPr>
              <a:t> стану </a:t>
            </a:r>
            <a:r>
              <a:rPr lang="ru-RU" sz="2400" b="1" dirty="0" err="1">
                <a:ln w="12700">
                  <a:solidFill>
                    <a:schemeClr val="tx1"/>
                  </a:solidFill>
                </a:ln>
                <a:latin typeface="Times New Roman" panose="02020603050405020304" pitchFamily="18" charset="0"/>
                <a:cs typeface="Times New Roman" panose="02020603050405020304" pitchFamily="18" charset="0"/>
              </a:rPr>
              <a:t>комунальних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доріг</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міста</a:t>
            </a:r>
            <a:r>
              <a:rPr lang="ru-RU" sz="2400" b="1" dirty="0">
                <a:ln w="12700">
                  <a:solidFill>
                    <a:schemeClr val="tx1"/>
                  </a:solidFill>
                </a:ln>
                <a:latin typeface="Times New Roman" panose="02020603050405020304" pitchFamily="18" charset="0"/>
                <a:cs typeface="Times New Roman" panose="02020603050405020304" pitchFamily="18" charset="0"/>
              </a:rPr>
              <a:t> за </a:t>
            </a:r>
            <a:r>
              <a:rPr lang="ru-RU" sz="2400" b="1" dirty="0" err="1">
                <a:ln w="12700">
                  <a:solidFill>
                    <a:schemeClr val="tx1"/>
                  </a:solidFill>
                </a:ln>
                <a:latin typeface="Times New Roman" panose="02020603050405020304" pitchFamily="18" charset="0"/>
                <a:cs typeface="Times New Roman" panose="02020603050405020304" pitchFamily="18" charset="0"/>
              </a:rPr>
              <a:t>рахунок</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субвенції</a:t>
            </a:r>
            <a:r>
              <a:rPr lang="ru-RU" sz="2400" b="1" dirty="0">
                <a:ln w="12700">
                  <a:solidFill>
                    <a:schemeClr val="tx1"/>
                  </a:solidFill>
                </a:ln>
                <a:latin typeface="Times New Roman" panose="02020603050405020304" pitchFamily="18" charset="0"/>
                <a:cs typeface="Times New Roman" panose="02020603050405020304" pitchFamily="18" charset="0"/>
              </a:rPr>
              <a:t> з районного бюджету та </a:t>
            </a:r>
            <a:r>
              <a:rPr lang="ru-RU" sz="2400" b="1" dirty="0" err="1">
                <a:ln w="12700">
                  <a:solidFill>
                    <a:schemeClr val="tx1"/>
                  </a:solidFill>
                </a:ln>
                <a:latin typeface="Times New Roman" panose="02020603050405020304" pitchFamily="18" charset="0"/>
                <a:cs typeface="Times New Roman" panose="02020603050405020304" pitchFamily="18" charset="0"/>
              </a:rPr>
              <a:t>коштів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міського</a:t>
            </a:r>
            <a:r>
              <a:rPr lang="ru-RU" sz="2400" b="1" dirty="0">
                <a:ln w="12700">
                  <a:solidFill>
                    <a:schemeClr val="tx1"/>
                  </a:solidFill>
                </a:ln>
                <a:latin typeface="Times New Roman" panose="02020603050405020304" pitchFamily="18" charset="0"/>
                <a:cs typeface="Times New Roman" panose="02020603050405020304" pitchFamily="18" charset="0"/>
              </a:rPr>
              <a:t> бюджету </a:t>
            </a:r>
            <a:r>
              <a:rPr lang="ru-RU" sz="2400" b="1" dirty="0" err="1">
                <a:ln w="12700">
                  <a:solidFill>
                    <a:schemeClr val="tx1"/>
                  </a:solidFill>
                </a:ln>
                <a:latin typeface="Times New Roman" panose="02020603050405020304" pitchFamily="18" charset="0"/>
                <a:cs typeface="Times New Roman" panose="02020603050405020304" pitchFamily="18" charset="0"/>
              </a:rPr>
              <a:t>проведені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роботи</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капітального</a:t>
            </a:r>
            <a:r>
              <a:rPr lang="ru-RU" sz="2400" b="1" dirty="0">
                <a:ln w="12700">
                  <a:solidFill>
                    <a:schemeClr val="tx1"/>
                  </a:solidFill>
                </a:ln>
                <a:latin typeface="Times New Roman" panose="02020603050405020304" pitchFamily="18" charset="0"/>
                <a:cs typeface="Times New Roman" panose="02020603050405020304" pitchFamily="18" charset="0"/>
              </a:rPr>
              <a:t> ремонту </a:t>
            </a:r>
            <a:r>
              <a:rPr lang="ru-RU" sz="2400" b="1" dirty="0" err="1">
                <a:ln w="12700">
                  <a:solidFill>
                    <a:schemeClr val="tx1"/>
                  </a:solidFill>
                </a:ln>
                <a:latin typeface="Times New Roman" panose="02020603050405020304" pitchFamily="18" charset="0"/>
                <a:cs typeface="Times New Roman" panose="02020603050405020304" pitchFamily="18" charset="0"/>
              </a:rPr>
              <a:t>доріг</a:t>
            </a:r>
            <a:r>
              <a:rPr lang="ru-RU" sz="2400" b="1" dirty="0">
                <a:ln w="12700">
                  <a:solidFill>
                    <a:schemeClr val="tx1"/>
                  </a:solidFill>
                </a:ln>
                <a:latin typeface="Times New Roman" panose="02020603050405020304" pitchFamily="18" charset="0"/>
                <a:cs typeface="Times New Roman" panose="02020603050405020304" pitchFamily="18" charset="0"/>
              </a:rPr>
              <a:t> по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Сонячна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Ціолковського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Миронівська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капітальний</a:t>
            </a:r>
            <a:r>
              <a:rPr lang="ru-RU" sz="2400" b="1" dirty="0">
                <a:ln w="12700">
                  <a:solidFill>
                    <a:schemeClr val="tx1"/>
                  </a:solidFill>
                </a:ln>
                <a:latin typeface="Times New Roman" panose="02020603050405020304" pitchFamily="18" charset="0"/>
                <a:cs typeface="Times New Roman" panose="02020603050405020304" pitchFamily="18" charset="0"/>
              </a:rPr>
              <a:t> ремонт </a:t>
            </a:r>
            <a:r>
              <a:rPr lang="ru-RU" sz="2400" b="1" dirty="0" err="1">
                <a:ln w="12700">
                  <a:solidFill>
                    <a:schemeClr val="tx1"/>
                  </a:solidFill>
                </a:ln>
                <a:latin typeface="Times New Roman" panose="02020603050405020304" pitchFamily="18" charset="0"/>
                <a:cs typeface="Times New Roman" panose="02020603050405020304" pitchFamily="18" charset="0"/>
              </a:rPr>
              <a:t>всередині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мікрорайону</a:t>
            </a:r>
            <a:r>
              <a:rPr lang="ru-RU" sz="2400" b="1" dirty="0">
                <a:ln w="12700">
                  <a:solidFill>
                    <a:schemeClr val="tx1"/>
                  </a:solidFill>
                </a:ln>
                <a:latin typeface="Times New Roman" panose="02020603050405020304" pitchFamily="18" charset="0"/>
                <a:cs typeface="Times New Roman" panose="02020603050405020304" pitchFamily="18" charset="0"/>
              </a:rPr>
              <a:t> «Черемушки», </a:t>
            </a:r>
            <a:r>
              <a:rPr lang="ru-RU" sz="2400" b="1" dirty="0" err="1">
                <a:ln w="12700">
                  <a:solidFill>
                    <a:schemeClr val="tx1"/>
                  </a:solidFill>
                </a:ln>
                <a:latin typeface="Times New Roman" panose="02020603050405020304" pitchFamily="18" charset="0"/>
                <a:cs typeface="Times New Roman" panose="02020603050405020304" pitchFamily="18" charset="0"/>
              </a:rPr>
              <a:t>загальна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вартість</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робіт</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склала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smtClean="0">
                <a:ln w="12700">
                  <a:solidFill>
                    <a:schemeClr val="tx1"/>
                  </a:solidFill>
                </a:ln>
                <a:latin typeface="Times New Roman" panose="02020603050405020304" pitchFamily="18" charset="0"/>
                <a:cs typeface="Times New Roman" panose="02020603050405020304" pitchFamily="18" charset="0"/>
              </a:rPr>
              <a:t/>
            </a:r>
            <a:br>
              <a:rPr lang="ru-RU" sz="2400" b="1" dirty="0" smtClean="0">
                <a:ln w="12700">
                  <a:solidFill>
                    <a:schemeClr val="tx1"/>
                  </a:solidFill>
                </a:ln>
                <a:latin typeface="Times New Roman" panose="02020603050405020304" pitchFamily="18" charset="0"/>
                <a:cs typeface="Times New Roman" panose="02020603050405020304" pitchFamily="18" charset="0"/>
              </a:rPr>
            </a:br>
            <a:r>
              <a:rPr lang="ru-RU" sz="2400" b="1" dirty="0" smtClean="0">
                <a:ln w="12700">
                  <a:solidFill>
                    <a:schemeClr val="tx1"/>
                  </a:solidFill>
                </a:ln>
                <a:latin typeface="Times New Roman" panose="02020603050405020304" pitchFamily="18" charset="0"/>
                <a:cs typeface="Times New Roman" panose="02020603050405020304" pitchFamily="18" charset="0"/>
              </a:rPr>
              <a:t>4 </a:t>
            </a:r>
            <a:r>
              <a:rPr lang="ru-RU" sz="2400" b="1" dirty="0">
                <a:ln w="12700">
                  <a:solidFill>
                    <a:schemeClr val="tx1"/>
                  </a:solidFill>
                </a:ln>
                <a:latin typeface="Times New Roman" panose="02020603050405020304" pitchFamily="18" charset="0"/>
                <a:cs typeface="Times New Roman" panose="02020603050405020304" pitchFamily="18" charset="0"/>
              </a:rPr>
              <a:t>484,853 </a:t>
            </a:r>
            <a:r>
              <a:rPr lang="ru-RU" sz="2400" b="1" dirty="0" err="1" smtClean="0">
                <a:ln w="12700">
                  <a:solidFill>
                    <a:schemeClr val="tx1"/>
                  </a:solidFill>
                </a:ln>
                <a:latin typeface="Times New Roman" panose="02020603050405020304" pitchFamily="18" charset="0"/>
                <a:cs typeface="Times New Roman" panose="02020603050405020304" pitchFamily="18" charset="0"/>
              </a:rPr>
              <a:t>тис.грн</a:t>
            </a:r>
            <a:r>
              <a:rPr lang="ru-RU" sz="2400" b="1" dirty="0" smtClean="0">
                <a:ln w="12700">
                  <a:solidFill>
                    <a:schemeClr val="tx1"/>
                  </a:solidFill>
                </a:ln>
                <a:latin typeface="Times New Roman" panose="02020603050405020304" pitchFamily="18" charset="0"/>
                <a:cs typeface="Times New Roman" panose="02020603050405020304" pitchFamily="18" charset="0"/>
              </a:rPr>
              <a:t>.</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4098" name="Picture 2" descr="D:\Disk_D\Презентации\2020\Звіт міського голови 2020\фото на презентацию\ремонт дороги по Мироновской и Циолковского\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7804" y="3412269"/>
            <a:ext cx="3478692" cy="26090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Disk_D\Презентации\2020\Звіт міського голови 2020\фото на презентацию\ремонт дороги по Мироновской и Циолковского\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539" y="3776209"/>
            <a:ext cx="4392487" cy="202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90603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title"/>
          </p:nvPr>
        </p:nvSpPr>
        <p:spPr>
          <a:xfrm>
            <a:off x="1259632" y="105781"/>
            <a:ext cx="7884368" cy="2027075"/>
          </a:xfrm>
        </p:spPr>
        <p:txBody>
          <a:bodyPr>
            <a:normAutofit fontScale="90000"/>
          </a:bodyPr>
          <a:lstStyle/>
          <a:p>
            <a:pPr algn="ctr"/>
            <a:r>
              <a:rPr lang="ru-RU" sz="3600" b="1" dirty="0" smtClean="0">
                <a:ln w="12700">
                  <a:solidFill>
                    <a:schemeClr val="tx1"/>
                  </a:solidFill>
                </a:ln>
                <a:latin typeface="Times New Roman" panose="02020603050405020304" pitchFamily="18" charset="0"/>
                <a:cs typeface="Times New Roman" panose="02020603050405020304" pitchFamily="18" charset="0"/>
              </a:rPr>
              <a:t>У </a:t>
            </a:r>
            <a:r>
              <a:rPr lang="ru-RU" sz="3600" b="1" dirty="0" err="1">
                <a:ln w="12700">
                  <a:solidFill>
                    <a:schemeClr val="tx1"/>
                  </a:solidFill>
                </a:ln>
                <a:latin typeface="Times New Roman" panose="02020603050405020304" pitchFamily="18" charset="0"/>
                <a:cs typeface="Times New Roman" panose="02020603050405020304" pitchFamily="18" charset="0"/>
              </a:rPr>
              <a:t>Попаснянському</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міському</a:t>
            </a:r>
            <a:r>
              <a:rPr lang="ru-RU" sz="3600" b="1" dirty="0">
                <a:ln w="12700">
                  <a:solidFill>
                    <a:schemeClr val="tx1"/>
                  </a:solidFill>
                </a:ln>
                <a:latin typeface="Times New Roman" panose="02020603050405020304" pitchFamily="18" charset="0"/>
                <a:cs typeface="Times New Roman" panose="02020603050405020304" pitchFamily="18" charset="0"/>
              </a:rPr>
              <a:t> спортивному </a:t>
            </a:r>
            <a:r>
              <a:rPr lang="ru-RU" sz="3600" b="1" dirty="0" err="1">
                <a:ln w="12700">
                  <a:solidFill>
                    <a:schemeClr val="tx1"/>
                  </a:solidFill>
                </a:ln>
                <a:latin typeface="Times New Roman" panose="02020603050405020304" pitchFamily="18" charset="0"/>
                <a:cs typeface="Times New Roman" panose="02020603050405020304" pitchFamily="18" charset="0"/>
              </a:rPr>
              <a:t>закладі</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Відродження</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вперше</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пройшов</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Чемпіонат</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України</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smtClean="0">
                <a:ln w="12700">
                  <a:solidFill>
                    <a:schemeClr val="tx1"/>
                  </a:solidFill>
                </a:ln>
                <a:latin typeface="Times New Roman" panose="02020603050405020304" pitchFamily="18" charset="0"/>
                <a:cs typeface="Times New Roman" panose="02020603050405020304" pitchFamily="18" charset="0"/>
              </a:rPr>
              <a:t/>
            </a:r>
            <a:br>
              <a:rPr lang="ru-RU" sz="3600" b="1" dirty="0" smtClean="0">
                <a:ln w="12700">
                  <a:solidFill>
                    <a:schemeClr val="tx1"/>
                  </a:solidFill>
                </a:ln>
                <a:latin typeface="Times New Roman" panose="02020603050405020304" pitchFamily="18" charset="0"/>
                <a:cs typeface="Times New Roman" panose="02020603050405020304" pitchFamily="18" charset="0"/>
              </a:rPr>
            </a:br>
            <a:r>
              <a:rPr lang="ru-RU" sz="3600" b="1" dirty="0" smtClean="0">
                <a:ln w="12700">
                  <a:solidFill>
                    <a:schemeClr val="tx1"/>
                  </a:solidFill>
                </a:ln>
                <a:latin typeface="Times New Roman" panose="02020603050405020304" pitchFamily="18" charset="0"/>
                <a:cs typeface="Times New Roman" panose="02020603050405020304" pitchFamily="18" charset="0"/>
              </a:rPr>
              <a:t>з </a:t>
            </a:r>
            <a:r>
              <a:rPr lang="ru-RU" sz="3600" b="1" dirty="0" err="1">
                <a:ln w="12700">
                  <a:solidFill>
                    <a:schemeClr val="tx1"/>
                  </a:solidFill>
                </a:ln>
                <a:latin typeface="Times New Roman" panose="02020603050405020304" pitchFamily="18" charset="0"/>
                <a:cs typeface="Times New Roman" panose="02020603050405020304" pitchFamily="18" charset="0"/>
              </a:rPr>
              <a:t>косікі</a:t>
            </a:r>
            <a:r>
              <a:rPr lang="ru-RU" sz="3600" b="1" dirty="0">
                <a:ln w="12700">
                  <a:solidFill>
                    <a:schemeClr val="tx1"/>
                  </a:solidFill>
                </a:ln>
                <a:latin typeface="Times New Roman" panose="02020603050405020304" pitchFamily="18" charset="0"/>
                <a:cs typeface="Times New Roman" panose="02020603050405020304" pitchFamily="18" charset="0"/>
              </a:rPr>
              <a:t> карате</a:t>
            </a:r>
          </a:p>
        </p:txBody>
      </p:sp>
      <p:pic>
        <p:nvPicPr>
          <p:cNvPr id="10242" name="Picture 2" descr="D:\Disk_D\Презентации\2020\Звіт міського голови 2020\Спортивні досягнення звіт\12 грудня  косікі карате.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1094" y="2276872"/>
            <a:ext cx="6483314"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053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title"/>
          </p:nvPr>
        </p:nvSpPr>
        <p:spPr>
          <a:xfrm>
            <a:off x="1242016" y="33773"/>
            <a:ext cx="7884368" cy="1811051"/>
          </a:xfrm>
        </p:spPr>
        <p:txBody>
          <a:bodyPr>
            <a:noAutofit/>
          </a:bodyPr>
          <a:lstStyle/>
          <a:p>
            <a:pPr algn="ctr"/>
            <a:r>
              <a:rPr lang="ru-RU" sz="2400" b="1" dirty="0">
                <a:ln w="12700">
                  <a:solidFill>
                    <a:schemeClr val="tx1"/>
                  </a:solidFill>
                </a:ln>
                <a:latin typeface="Times New Roman" panose="02020603050405020304" pitchFamily="18" charset="0"/>
                <a:cs typeface="Times New Roman" panose="02020603050405020304" pitchFamily="18" charset="0"/>
              </a:rPr>
              <a:t>У </a:t>
            </a:r>
            <a:r>
              <a:rPr lang="ru-RU" sz="2400" b="1" dirty="0" err="1" smtClean="0">
                <a:ln w="12700">
                  <a:solidFill>
                    <a:schemeClr val="tx1"/>
                  </a:solidFill>
                </a:ln>
                <a:latin typeface="Times New Roman" panose="02020603050405020304" pitchFamily="18" charset="0"/>
                <a:cs typeface="Times New Roman" panose="02020603050405020304" pitchFamily="18" charset="0"/>
              </a:rPr>
              <a:t>Попасній</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вперше</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відбулися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змагання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Богатирські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ігри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стронгменів</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smtClean="0">
                <a:ln w="12700">
                  <a:solidFill>
                    <a:schemeClr val="tx1"/>
                  </a:solidFill>
                </a:ln>
                <a:latin typeface="Times New Roman" panose="02020603050405020304" pitchFamily="18" charset="0"/>
                <a:cs typeface="Times New Roman" panose="02020603050405020304" pitchFamily="18" charset="0"/>
              </a:rPr>
              <a:t>стронгвумен</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Головними</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рефері</a:t>
            </a:r>
            <a:r>
              <a:rPr lang="ru-RU" sz="2400" b="1" dirty="0" smtClean="0">
                <a:ln w="12700">
                  <a:solidFill>
                    <a:schemeClr val="tx1"/>
                  </a:solidFill>
                </a:ln>
                <a:latin typeface="Times New Roman" panose="02020603050405020304" pitchFamily="18" charset="0"/>
                <a:cs typeface="Times New Roman" panose="02020603050405020304" pitchFamily="18" charset="0"/>
              </a:rPr>
              <a:t> на </a:t>
            </a:r>
            <a:r>
              <a:rPr lang="ru-RU" sz="2400" b="1" dirty="0" err="1" smtClean="0">
                <a:ln w="12700">
                  <a:solidFill>
                    <a:schemeClr val="tx1"/>
                  </a:solidFill>
                </a:ln>
                <a:latin typeface="Times New Roman" panose="02020603050405020304" pitchFamily="18" charset="0"/>
                <a:cs typeface="Times New Roman" panose="02020603050405020304" pitchFamily="18" charset="0"/>
              </a:rPr>
              <a:t>змаганнях</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були</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славнозвісні</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атлети</a:t>
            </a:r>
            <a:r>
              <a:rPr lang="ru-RU" sz="2400" b="1" dirty="0" smtClean="0">
                <a:ln w="12700">
                  <a:solidFill>
                    <a:schemeClr val="tx1"/>
                  </a:solidFill>
                </a:ln>
                <a:latin typeface="Times New Roman" panose="02020603050405020304" pitchFamily="18" charset="0"/>
                <a:cs typeface="Times New Roman" panose="02020603050405020304" pitchFamily="18" charset="0"/>
              </a:rPr>
              <a:t> та </a:t>
            </a:r>
            <a:r>
              <a:rPr lang="ru-RU" sz="2400" b="1" dirty="0" err="1" smtClean="0">
                <a:ln w="12700">
                  <a:solidFill>
                    <a:schemeClr val="tx1"/>
                  </a:solidFill>
                </a:ln>
                <a:latin typeface="Times New Roman" panose="02020603050405020304" pitchFamily="18" charset="0"/>
                <a:cs typeface="Times New Roman" panose="02020603050405020304" pitchFamily="18" charset="0"/>
              </a:rPr>
              <a:t>керівники</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Федерації</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стронгменів</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України</a:t>
            </a:r>
            <a:r>
              <a:rPr lang="ru-RU" sz="2400" b="1" dirty="0" smtClean="0">
                <a:ln w="12700">
                  <a:solidFill>
                    <a:schemeClr val="tx1"/>
                  </a:solidFill>
                </a:ln>
                <a:latin typeface="Times New Roman" panose="02020603050405020304" pitchFamily="18" charset="0"/>
                <a:cs typeface="Times New Roman" panose="02020603050405020304" pitchFamily="18" charset="0"/>
              </a:rPr>
              <a:t> – Василь </a:t>
            </a:r>
            <a:r>
              <a:rPr lang="ru-RU" sz="2400" b="1" dirty="0" err="1" smtClean="0">
                <a:ln w="12700">
                  <a:solidFill>
                    <a:schemeClr val="tx1"/>
                  </a:solidFill>
                </a:ln>
                <a:latin typeface="Times New Roman" panose="02020603050405020304" pitchFamily="18" charset="0"/>
                <a:cs typeface="Times New Roman" panose="02020603050405020304" pitchFamily="18" charset="0"/>
              </a:rPr>
              <a:t>Вірастюк</a:t>
            </a:r>
            <a:r>
              <a:rPr lang="ru-RU" sz="2400" b="1" dirty="0" smtClean="0">
                <a:ln w="12700">
                  <a:solidFill>
                    <a:schemeClr val="tx1"/>
                  </a:solidFill>
                </a:ln>
                <a:latin typeface="Times New Roman" panose="02020603050405020304" pitchFamily="18" charset="0"/>
                <a:cs typeface="Times New Roman" panose="02020603050405020304" pitchFamily="18" charset="0"/>
              </a:rPr>
              <a:t> та </a:t>
            </a:r>
            <a:r>
              <a:rPr lang="ru-RU" sz="2400" b="1" dirty="0" err="1" smtClean="0">
                <a:ln w="12700">
                  <a:solidFill>
                    <a:schemeClr val="tx1"/>
                  </a:solidFill>
                </a:ln>
                <a:latin typeface="Times New Roman" panose="02020603050405020304" pitchFamily="18" charset="0"/>
                <a:cs typeface="Times New Roman" panose="02020603050405020304" pitchFamily="18" charset="0"/>
              </a:rPr>
              <a:t>Сергій</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Конюшок</a:t>
            </a:r>
            <a:r>
              <a:rPr lang="ru-RU" sz="2400" b="1" dirty="0" smtClean="0">
                <a:ln w="12700">
                  <a:solidFill>
                    <a:schemeClr val="tx1"/>
                  </a:solidFill>
                </a:ln>
                <a:latin typeface="Times New Roman" panose="02020603050405020304" pitchFamily="18" charset="0"/>
                <a:cs typeface="Times New Roman" panose="02020603050405020304" pitchFamily="18" charset="0"/>
              </a:rPr>
              <a:t>.</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12291" name="Picture 3" descr="D:\Disk_D\Презентации\2020\Звіт міського голови 2020\Спортивні досягнення звіт\10 вересня....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185" y="3789040"/>
            <a:ext cx="4538319"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https://armyinform.com.ua/wp-content/uploads/2020/09/sy-8-sca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1868827"/>
            <a:ext cx="3528392" cy="2352261"/>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https://armyinform.com.ua/wp-content/uploads/2020/09/sy-5-scal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1884599"/>
            <a:ext cx="3504734" cy="233648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D:\Disk_D\Презентации\2020\Звіт міського голови 2020\Спортивні досягнення звіт\11111111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9945" y="4300066"/>
            <a:ext cx="3002216" cy="251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36558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title"/>
          </p:nvPr>
        </p:nvSpPr>
        <p:spPr>
          <a:xfrm>
            <a:off x="1109986" y="44624"/>
            <a:ext cx="8034014" cy="2304256"/>
          </a:xfrm>
        </p:spPr>
        <p:txBody>
          <a:bodyPr>
            <a:normAutofit/>
          </a:bodyPr>
          <a:lstStyle/>
          <a:p>
            <a:pPr algn="ctr"/>
            <a:r>
              <a:rPr lang="ru-RU" sz="2400" b="1" dirty="0" smtClean="0">
                <a:ln w="12700">
                  <a:solidFill>
                    <a:schemeClr val="tx1"/>
                  </a:solidFill>
                </a:ln>
                <a:latin typeface="Times New Roman" panose="02020603050405020304" pitchFamily="18" charset="0"/>
                <a:cs typeface="Times New Roman" panose="02020603050405020304" pitchFamily="18" charset="0"/>
              </a:rPr>
              <a:t>У </a:t>
            </a:r>
            <a:r>
              <a:rPr lang="ru-RU" sz="2400" b="1" dirty="0" err="1">
                <a:ln w="12700">
                  <a:solidFill>
                    <a:schemeClr val="tx1"/>
                  </a:solidFill>
                </a:ln>
                <a:latin typeface="Times New Roman" panose="02020603050405020304" pitchFamily="18" charset="0"/>
                <a:cs typeface="Times New Roman" panose="02020603050405020304" pitchFamily="18" charset="0"/>
              </a:rPr>
              <a:t>Попасній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відбулися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smtClean="0">
                <a:ln w="12700">
                  <a:solidFill>
                    <a:schemeClr val="tx1"/>
                  </a:solidFill>
                </a:ln>
                <a:latin typeface="Times New Roman" panose="02020603050405020304" pitchFamily="18" charset="0"/>
                <a:cs typeface="Times New Roman" panose="02020603050405020304" pitchFamily="18" charset="0"/>
              </a:rPr>
              <a:t>два </a:t>
            </a:r>
            <a:r>
              <a:rPr lang="ru-RU" sz="2400" b="1" dirty="0" err="1">
                <a:ln w="12700">
                  <a:solidFill>
                    <a:schemeClr val="tx1"/>
                  </a:solidFill>
                </a:ln>
                <a:latin typeface="Times New Roman" panose="02020603050405020304" pitchFamily="18" charset="0"/>
                <a:cs typeface="Times New Roman" panose="02020603050405020304" pitchFamily="18" charset="0"/>
              </a:rPr>
              <a:t>обласних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чемпіонати</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класичного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пауерліфтингу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Чемпіонат</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Луганської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області</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класичного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пауерліфтингу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серед</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чоловіків</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a:ln w="12700">
                  <a:solidFill>
                    <a:schemeClr val="tx1"/>
                  </a:solidFill>
                </a:ln>
                <a:latin typeface="Times New Roman" panose="02020603050405020304" pitchFamily="18" charset="0"/>
                <a:cs typeface="Times New Roman" panose="02020603050405020304" pitchFamily="18" charset="0"/>
              </a:rPr>
              <a:t>жінок</a:t>
            </a:r>
            <a:r>
              <a:rPr lang="ru-RU" sz="2400" b="1" dirty="0">
                <a:ln w="12700">
                  <a:solidFill>
                    <a:schemeClr val="tx1"/>
                  </a:solidFill>
                </a:ln>
                <a:latin typeface="Times New Roman" panose="02020603050405020304" pitchFamily="18" charset="0"/>
                <a:cs typeface="Times New Roman" panose="02020603050405020304" pitchFamily="18" charset="0"/>
              </a:rPr>
              <a:t> і </a:t>
            </a:r>
            <a:r>
              <a:rPr lang="ru-RU" sz="2400" b="1" dirty="0" smtClean="0">
                <a:ln w="12700">
                  <a:solidFill>
                    <a:schemeClr val="tx1"/>
                  </a:solidFill>
                </a:ln>
                <a:latin typeface="Times New Roman" panose="02020603050405020304" pitchFamily="18" charset="0"/>
                <a:cs typeface="Times New Roman" panose="02020603050405020304" pitchFamily="18" charset="0"/>
              </a:rPr>
              <a:t>Кубок </a:t>
            </a:r>
            <a:r>
              <a:rPr lang="ru-RU" sz="2400" b="1" dirty="0" err="1">
                <a:ln w="12700">
                  <a:solidFill>
                    <a:schemeClr val="tx1"/>
                  </a:solidFill>
                </a:ln>
                <a:latin typeface="Times New Roman" panose="02020603050405020304" pitchFamily="18" charset="0"/>
                <a:cs typeface="Times New Roman" panose="02020603050405020304" pitchFamily="18" charset="0"/>
              </a:rPr>
              <a:t>Луганської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області</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класичного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пауерліфтингу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пам’яті</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a:ln w="12700">
                  <a:solidFill>
                    <a:schemeClr val="tx1"/>
                  </a:solidFill>
                </a:ln>
                <a:latin typeface="Times New Roman" panose="02020603050405020304" pitchFamily="18" charset="0"/>
                <a:cs typeface="Times New Roman" panose="02020603050405020304" pitchFamily="18" charset="0"/>
              </a:rPr>
              <a:t>Народного Героя </a:t>
            </a:r>
            <a:r>
              <a:rPr lang="ru-RU" sz="2400" b="1" dirty="0" err="1">
                <a:ln w="12700">
                  <a:solidFill>
                    <a:schemeClr val="tx1"/>
                  </a:solidFill>
                </a:ln>
                <a:latin typeface="Times New Roman" panose="02020603050405020304" pitchFamily="18" charset="0"/>
                <a:cs typeface="Times New Roman" panose="02020603050405020304" pitchFamily="18" charset="0"/>
              </a:rPr>
              <a:t>України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Темура</a:t>
            </a:r>
            <a:r>
              <a:rPr lang="ru-RU" sz="2400" b="1" dirty="0">
                <a:ln w="12700">
                  <a:solidFill>
                    <a:schemeClr val="tx1"/>
                  </a:solidFill>
                </a:ln>
                <a:latin typeface="Times New Roman" panose="02020603050405020304" pitchFamily="18" charset="0"/>
                <a:cs typeface="Times New Roman" panose="02020603050405020304" pitchFamily="18" charset="0"/>
              </a:rPr>
              <a:t> Юлдашева </a:t>
            </a:r>
            <a:r>
              <a:rPr lang="ru-RU" sz="2400" b="1" dirty="0" err="1">
                <a:ln w="12700">
                  <a:solidFill>
                    <a:schemeClr val="tx1"/>
                  </a:solidFill>
                </a:ln>
                <a:latin typeface="Times New Roman" panose="02020603050405020304" pitchFamily="18" charset="0"/>
                <a:cs typeface="Times New Roman" panose="02020603050405020304" pitchFamily="18" charset="0"/>
              </a:rPr>
              <a:t>серед</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чоловіків</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smtClean="0">
                <a:ln w="12700">
                  <a:solidFill>
                    <a:schemeClr val="tx1"/>
                  </a:solidFill>
                </a:ln>
                <a:latin typeface="Times New Roman" panose="02020603050405020304" pitchFamily="18" charset="0"/>
                <a:cs typeface="Times New Roman" panose="02020603050405020304" pitchFamily="18" charset="0"/>
              </a:rPr>
              <a:t>жінок</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13314" name="Picture 2" descr="D:\Disk_D\Презентации\2020\Звіт міського голови 2020\Спортивні досягнення звіт\5 вересня пауерліфтинг .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48" r="17054"/>
          <a:stretch/>
        </p:blipFill>
        <p:spPr bwMode="auto">
          <a:xfrm>
            <a:off x="2843808" y="2428210"/>
            <a:ext cx="4392488" cy="424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42865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title"/>
          </p:nvPr>
        </p:nvSpPr>
        <p:spPr>
          <a:xfrm>
            <a:off x="1254002" y="260648"/>
            <a:ext cx="7782494" cy="1512168"/>
          </a:xfrm>
        </p:spPr>
        <p:txBody>
          <a:bodyPr>
            <a:normAutofit/>
          </a:bodyPr>
          <a:lstStyle/>
          <a:p>
            <a:pPr algn="ctr"/>
            <a:r>
              <a:rPr lang="ru-RU" sz="2800" b="1" dirty="0" err="1" smtClean="0">
                <a:ln w="12700">
                  <a:solidFill>
                    <a:schemeClr val="tx1"/>
                  </a:solidFill>
                </a:ln>
                <a:latin typeface="Times New Roman" panose="02020603050405020304" pitchFamily="18" charset="0"/>
                <a:cs typeface="Times New Roman" panose="02020603050405020304" pitchFamily="18" charset="0"/>
              </a:rPr>
              <a:t>Відбувся</a:t>
            </a:r>
            <a:r>
              <a:rPr lang="ru-RU" sz="2800" b="1" dirty="0" smtClean="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Відкритий</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Чемпіонат</a:t>
            </a:r>
            <a:r>
              <a:rPr lang="ru-RU" sz="2800" b="1" dirty="0">
                <a:ln w="12700">
                  <a:solidFill>
                    <a:schemeClr val="tx1"/>
                  </a:solidFill>
                </a:ln>
                <a:latin typeface="Times New Roman" panose="02020603050405020304" pitchFamily="18" charset="0"/>
                <a:cs typeface="Times New Roman" panose="02020603050405020304" pitchFamily="18" charset="0"/>
              </a:rPr>
              <a:t> </a:t>
            </a:r>
            <a:r>
              <a:rPr lang="ru-RU" sz="2800" b="1" dirty="0" err="1">
                <a:ln w="12700">
                  <a:solidFill>
                    <a:schemeClr val="tx1"/>
                  </a:solidFill>
                </a:ln>
                <a:latin typeface="Times New Roman" panose="02020603050405020304" pitchFamily="18" charset="0"/>
                <a:cs typeface="Times New Roman" panose="02020603050405020304" pitchFamily="18" charset="0"/>
              </a:rPr>
              <a:t>м.Попасна</a:t>
            </a:r>
            <a:r>
              <a:rPr lang="ru-RU" sz="2800" b="1" dirty="0">
                <a:ln w="12700">
                  <a:solidFill>
                    <a:schemeClr val="tx1"/>
                  </a:solidFill>
                </a:ln>
                <a:latin typeface="Times New Roman" panose="02020603050405020304" pitchFamily="18" charset="0"/>
                <a:cs typeface="Times New Roman" panose="02020603050405020304" pitchFamily="18" charset="0"/>
              </a:rPr>
              <a:t> з </a:t>
            </a:r>
            <a:r>
              <a:rPr lang="ru-RU" sz="2800" b="1" dirty="0" err="1">
                <a:ln w="12700">
                  <a:solidFill>
                    <a:schemeClr val="tx1"/>
                  </a:solidFill>
                </a:ln>
                <a:latin typeface="Times New Roman" panose="02020603050405020304" pitchFamily="18" charset="0"/>
                <a:cs typeface="Times New Roman" panose="02020603050405020304" pitchFamily="18" charset="0"/>
              </a:rPr>
              <a:t>армрестлінгу</a:t>
            </a:r>
            <a:r>
              <a:rPr lang="ru-RU" sz="2800" b="1" dirty="0">
                <a:ln w="12700">
                  <a:solidFill>
                    <a:schemeClr val="tx1"/>
                  </a:solidFill>
                </a:ln>
                <a:latin typeface="Times New Roman" panose="02020603050405020304" pitchFamily="18" charset="0"/>
                <a:cs typeface="Times New Roman" panose="02020603050405020304" pitchFamily="18" charset="0"/>
              </a:rPr>
              <a:t>, в </a:t>
            </a:r>
            <a:r>
              <a:rPr lang="ru-RU" sz="2800" b="1" dirty="0" err="1">
                <a:ln w="12700">
                  <a:solidFill>
                    <a:schemeClr val="tx1"/>
                  </a:solidFill>
                </a:ln>
                <a:latin typeface="Times New Roman" panose="02020603050405020304" pitchFamily="18" charset="0"/>
                <a:cs typeface="Times New Roman" panose="02020603050405020304" pitchFamily="18" charset="0"/>
              </a:rPr>
              <a:t>якому</a:t>
            </a:r>
            <a:r>
              <a:rPr lang="ru-RU" sz="2800" b="1" dirty="0">
                <a:ln w="12700">
                  <a:solidFill>
                    <a:schemeClr val="tx1"/>
                  </a:solidFill>
                </a:ln>
                <a:latin typeface="Times New Roman" panose="02020603050405020304" pitchFamily="18" charset="0"/>
                <a:cs typeface="Times New Roman" panose="02020603050405020304" pitchFamily="18" charset="0"/>
              </a:rPr>
              <a:t> взяли участь </a:t>
            </a:r>
            <a:r>
              <a:rPr lang="ru-RU" sz="2800" b="1" dirty="0" err="1">
                <a:ln w="12700">
                  <a:solidFill>
                    <a:schemeClr val="tx1"/>
                  </a:solidFill>
                </a:ln>
                <a:latin typeface="Times New Roman" panose="02020603050405020304" pitchFamily="18" charset="0"/>
                <a:cs typeface="Times New Roman" panose="02020603050405020304" pitchFamily="18" charset="0"/>
              </a:rPr>
              <a:t>більше</a:t>
            </a:r>
            <a:r>
              <a:rPr lang="ru-RU" sz="2800" b="1" dirty="0">
                <a:ln w="12700">
                  <a:solidFill>
                    <a:schemeClr val="tx1"/>
                  </a:solidFill>
                </a:ln>
                <a:latin typeface="Times New Roman" panose="02020603050405020304" pitchFamily="18" charset="0"/>
                <a:cs typeface="Times New Roman" panose="02020603050405020304" pitchFamily="18" charset="0"/>
              </a:rPr>
              <a:t> 100 </a:t>
            </a:r>
            <a:r>
              <a:rPr lang="ru-RU" sz="2800" b="1" dirty="0" err="1">
                <a:ln w="12700">
                  <a:solidFill>
                    <a:schemeClr val="tx1"/>
                  </a:solidFill>
                </a:ln>
                <a:latin typeface="Times New Roman" panose="02020603050405020304" pitchFamily="18" charset="0"/>
                <a:cs typeface="Times New Roman" panose="02020603050405020304" pitchFamily="18" charset="0"/>
              </a:rPr>
              <a:t>спортсменів</a:t>
            </a:r>
            <a:r>
              <a:rPr lang="ru-RU" sz="2800" b="1" dirty="0">
                <a:ln w="12700">
                  <a:solidFill>
                    <a:schemeClr val="tx1"/>
                  </a:solidFill>
                </a:ln>
                <a:latin typeface="Times New Roman" panose="02020603050405020304" pitchFamily="18" charset="0"/>
                <a:cs typeface="Times New Roman" panose="02020603050405020304" pitchFamily="18" charset="0"/>
              </a:rPr>
              <a:t> та </a:t>
            </a:r>
            <a:r>
              <a:rPr lang="ru-RU" sz="2800" b="1" dirty="0" err="1">
                <a:ln w="12700">
                  <a:solidFill>
                    <a:schemeClr val="tx1"/>
                  </a:solidFill>
                </a:ln>
                <a:latin typeface="Times New Roman" panose="02020603050405020304" pitchFamily="18" charset="0"/>
                <a:cs typeface="Times New Roman" panose="02020603050405020304" pitchFamily="18" charset="0"/>
              </a:rPr>
              <a:t>військовослужбовців</a:t>
            </a:r>
            <a:endParaRPr lang="ru-RU" sz="2800" b="1" dirty="0">
              <a:ln w="12700">
                <a:solidFill>
                  <a:schemeClr val="tx1"/>
                </a:solidFill>
              </a:ln>
              <a:latin typeface="Times New Roman" panose="02020603050405020304" pitchFamily="18" charset="0"/>
              <a:cs typeface="Times New Roman" panose="02020603050405020304" pitchFamily="18" charset="0"/>
            </a:endParaRPr>
          </a:p>
        </p:txBody>
      </p:sp>
      <p:pic>
        <p:nvPicPr>
          <p:cNvPr id="13313" name="Picture 1" descr="D:\Disk_D\Презентации\2020\Звіт міського голови 2020\Спортивні досягнення звіт\6червня.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2060848"/>
            <a:ext cx="7804811" cy="439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2920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title"/>
          </p:nvPr>
        </p:nvSpPr>
        <p:spPr>
          <a:xfrm>
            <a:off x="1242016" y="-27384"/>
            <a:ext cx="7884368" cy="2880320"/>
          </a:xfrm>
        </p:spPr>
        <p:txBody>
          <a:bodyPr>
            <a:normAutofit fontScale="90000"/>
          </a:bodyPr>
          <a:lstStyle/>
          <a:p>
            <a:pPr algn="ctr"/>
            <a:r>
              <a:rPr lang="ru-RU" sz="3600" b="1" dirty="0" smtClean="0">
                <a:ln w="12700">
                  <a:solidFill>
                    <a:schemeClr val="tx1"/>
                  </a:solidFill>
                </a:ln>
                <a:latin typeface="Times New Roman" panose="02020603050405020304" pitchFamily="18" charset="0"/>
                <a:cs typeface="Times New Roman" panose="02020603050405020304" pitchFamily="18" charset="0"/>
              </a:rPr>
              <a:t>На </a:t>
            </a:r>
            <a:r>
              <a:rPr lang="ru-RU" sz="3600" b="1" dirty="0" err="1">
                <a:ln w="12700">
                  <a:solidFill>
                    <a:schemeClr val="tx1"/>
                  </a:solidFill>
                </a:ln>
                <a:latin typeface="Times New Roman" panose="02020603050405020304" pitchFamily="18" charset="0"/>
                <a:cs typeface="Times New Roman" panose="02020603050405020304" pitchFamily="18" charset="0"/>
              </a:rPr>
              <a:t>базі</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Попаснянського</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міського</a:t>
            </a:r>
            <a:r>
              <a:rPr lang="ru-RU" sz="3600" b="1" dirty="0">
                <a:ln w="12700">
                  <a:solidFill>
                    <a:schemeClr val="tx1"/>
                  </a:solidFill>
                </a:ln>
                <a:latin typeface="Times New Roman" panose="02020603050405020304" pitchFamily="18" charset="0"/>
                <a:cs typeface="Times New Roman" panose="02020603050405020304" pitchFamily="18" charset="0"/>
              </a:rPr>
              <a:t> спортивного закладу "</a:t>
            </a:r>
            <a:r>
              <a:rPr lang="ru-RU" sz="3600" b="1" dirty="0" err="1">
                <a:ln w="12700">
                  <a:solidFill>
                    <a:schemeClr val="tx1"/>
                  </a:solidFill>
                </a:ln>
                <a:latin typeface="Times New Roman" panose="02020603050405020304" pitchFamily="18" charset="0"/>
                <a:cs typeface="Times New Roman" panose="02020603050405020304" pitchFamily="18" charset="0"/>
              </a:rPr>
              <a:t>Відродження</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пройшов</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чемпіонат</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Луганської</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області</a:t>
            </a:r>
            <a:r>
              <a:rPr lang="ru-RU" sz="3600" b="1" dirty="0">
                <a:ln w="12700">
                  <a:solidFill>
                    <a:schemeClr val="tx1"/>
                  </a:solidFill>
                </a:ln>
                <a:latin typeface="Times New Roman" panose="02020603050405020304" pitchFamily="18" charset="0"/>
                <a:cs typeface="Times New Roman" panose="02020603050405020304" pitchFamily="18" charset="0"/>
              </a:rPr>
              <a:t> з </a:t>
            </a:r>
            <a:r>
              <a:rPr lang="ru-RU" sz="3600" b="1" dirty="0" err="1">
                <a:ln w="12700">
                  <a:solidFill>
                    <a:schemeClr val="tx1"/>
                  </a:solidFill>
                </a:ln>
                <a:latin typeface="Times New Roman" panose="02020603050405020304" pitchFamily="18" charset="0"/>
                <a:cs typeface="Times New Roman" panose="02020603050405020304" pitchFamily="18" charset="0"/>
              </a:rPr>
              <a:t>класичного</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пауерліфтингу</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серед</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юнаків</a:t>
            </a:r>
            <a:r>
              <a:rPr lang="ru-RU" sz="3600" b="1" dirty="0">
                <a:ln w="12700">
                  <a:solidFill>
                    <a:schemeClr val="tx1"/>
                  </a:solidFill>
                </a:ln>
                <a:latin typeface="Times New Roman" panose="02020603050405020304" pitchFamily="18" charset="0"/>
                <a:cs typeface="Times New Roman" panose="02020603050405020304" pitchFamily="18" charset="0"/>
              </a:rPr>
              <a:t> та </a:t>
            </a:r>
            <a:r>
              <a:rPr lang="ru-RU" sz="3600" b="1" dirty="0" err="1">
                <a:ln w="12700">
                  <a:solidFill>
                    <a:schemeClr val="tx1"/>
                  </a:solidFill>
                </a:ln>
                <a:latin typeface="Times New Roman" panose="02020603050405020304" pitchFamily="18" charset="0"/>
                <a:cs typeface="Times New Roman" panose="02020603050405020304" pitchFamily="18" charset="0"/>
              </a:rPr>
              <a:t>дівчат</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юніорів</a:t>
            </a:r>
            <a:r>
              <a:rPr lang="ru-RU" sz="3600" b="1" dirty="0">
                <a:ln w="12700">
                  <a:solidFill>
                    <a:schemeClr val="tx1"/>
                  </a:solidFill>
                </a:ln>
                <a:latin typeface="Times New Roman" panose="02020603050405020304" pitchFamily="18" charset="0"/>
                <a:cs typeface="Times New Roman" panose="02020603050405020304" pitchFamily="18" charset="0"/>
              </a:rPr>
              <a:t> та </a:t>
            </a:r>
            <a:r>
              <a:rPr lang="ru-RU" sz="3600" b="1" dirty="0" err="1">
                <a:ln w="12700">
                  <a:solidFill>
                    <a:schemeClr val="tx1"/>
                  </a:solidFill>
                </a:ln>
                <a:latin typeface="Times New Roman" panose="02020603050405020304" pitchFamily="18" charset="0"/>
                <a:cs typeface="Times New Roman" panose="02020603050405020304" pitchFamily="18" charset="0"/>
              </a:rPr>
              <a:t>юніорок</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присвячений</a:t>
            </a:r>
            <a:r>
              <a:rPr lang="ru-RU" sz="3600" b="1" dirty="0">
                <a:ln w="12700">
                  <a:solidFill>
                    <a:schemeClr val="tx1"/>
                  </a:solidFill>
                </a:ln>
                <a:latin typeface="Times New Roman" panose="02020603050405020304" pitchFamily="18" charset="0"/>
                <a:cs typeface="Times New Roman" panose="02020603050405020304" pitchFamily="18" charset="0"/>
              </a:rPr>
              <a:t> </a:t>
            </a:r>
            <a:r>
              <a:rPr lang="ru-RU" sz="3600" b="1" dirty="0" err="1">
                <a:ln w="12700">
                  <a:solidFill>
                    <a:schemeClr val="tx1"/>
                  </a:solidFill>
                </a:ln>
                <a:latin typeface="Times New Roman" panose="02020603050405020304" pitchFamily="18" charset="0"/>
                <a:cs typeface="Times New Roman" panose="02020603050405020304" pitchFamily="18" charset="0"/>
              </a:rPr>
              <a:t>воїнам</a:t>
            </a:r>
            <a:r>
              <a:rPr lang="ru-RU" sz="3600" b="1" dirty="0">
                <a:ln w="12700">
                  <a:solidFill>
                    <a:schemeClr val="tx1"/>
                  </a:solidFill>
                </a:ln>
                <a:latin typeface="Times New Roman" panose="02020603050405020304" pitchFamily="18" charset="0"/>
                <a:cs typeface="Times New Roman" panose="02020603050405020304" pitchFamily="18" charset="0"/>
              </a:rPr>
              <a:t> АТО</a:t>
            </a:r>
          </a:p>
        </p:txBody>
      </p:sp>
      <p:pic>
        <p:nvPicPr>
          <p:cNvPr id="15362" name="Picture 2" descr="D:\Disk_D\Презентации\2020\Звіт міського голови 2020\Спортивні досягнення звіт\22 лютого.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348" y="2852936"/>
            <a:ext cx="5943036"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07920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p:cNvSpPr>
            <a:spLocks noGrp="1"/>
          </p:cNvSpPr>
          <p:nvPr>
            <p:ph type="title"/>
          </p:nvPr>
        </p:nvSpPr>
        <p:spPr>
          <a:xfrm>
            <a:off x="1407645" y="125760"/>
            <a:ext cx="7272808" cy="1070992"/>
          </a:xfrm>
        </p:spPr>
        <p:txBody>
          <a:bodyPr>
            <a:normAutofit fontScale="90000"/>
          </a:bodyPr>
          <a:lstStyle/>
          <a:p>
            <a:pPr algn="ctr"/>
            <a:r>
              <a:rPr lang="uk-UA" sz="4000" b="1" dirty="0" smtClean="0">
                <a:ln w="19050">
                  <a:solidFill>
                    <a:schemeClr val="tx1"/>
                  </a:solidFill>
                </a:ln>
                <a:solidFill>
                  <a:schemeClr val="accent4"/>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Сприяння розвитку громадянського суспільства</a:t>
            </a:r>
            <a:endParaRPr lang="ru-RU" sz="4000" b="1" dirty="0">
              <a:ln w="19050">
                <a:solidFill>
                  <a:schemeClr val="tx1"/>
                </a:solidFill>
              </a:ln>
              <a:solidFill>
                <a:schemeClr val="accent4"/>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2" name="Заголовок 1"/>
          <p:cNvSpPr txBox="1">
            <a:spLocks/>
          </p:cNvSpPr>
          <p:nvPr/>
        </p:nvSpPr>
        <p:spPr>
          <a:xfrm>
            <a:off x="1043608" y="1340767"/>
            <a:ext cx="7884368" cy="3096345"/>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У </a:t>
            </a:r>
            <a:r>
              <a:rPr lang="ru-RU" sz="2400" b="1" dirty="0">
                <a:ln w="12700">
                  <a:solidFill>
                    <a:schemeClr val="tx1"/>
                  </a:solidFill>
                </a:ln>
                <a:latin typeface="Times New Roman" panose="02020603050405020304" pitchFamily="18" charset="0"/>
                <a:cs typeface="Times New Roman" panose="02020603050405020304" pitchFamily="18" charset="0"/>
              </a:rPr>
              <a:t>2020 </a:t>
            </a:r>
            <a:r>
              <a:rPr lang="ru-RU" sz="2400" b="1" dirty="0" err="1">
                <a:ln w="12700">
                  <a:solidFill>
                    <a:schemeClr val="tx1"/>
                  </a:solidFill>
                </a:ln>
                <a:latin typeface="Times New Roman" panose="02020603050405020304" pitchFamily="18" charset="0"/>
                <a:cs typeface="Times New Roman" panose="02020603050405020304" pitchFamily="18" charset="0"/>
              </a:rPr>
              <a:t>пройшло</a:t>
            </a:r>
            <a:r>
              <a:rPr lang="ru-RU" sz="2400" b="1" dirty="0">
                <a:ln w="12700">
                  <a:solidFill>
                    <a:schemeClr val="tx1"/>
                  </a:solidFill>
                </a:ln>
                <a:latin typeface="Times New Roman" panose="02020603050405020304" pitchFamily="18" charset="0"/>
                <a:cs typeface="Times New Roman" panose="02020603050405020304" pitchFamily="18" charset="0"/>
              </a:rPr>
              <a:t> 7 </a:t>
            </a:r>
            <a:r>
              <a:rPr lang="ru-RU" sz="2400" b="1" dirty="0" err="1">
                <a:ln w="12700">
                  <a:solidFill>
                    <a:schemeClr val="tx1"/>
                  </a:solidFill>
                </a:ln>
                <a:latin typeface="Times New Roman" panose="02020603050405020304" pitchFamily="18" charset="0"/>
                <a:cs typeface="Times New Roman" panose="02020603050405020304" pitchFamily="18" charset="0"/>
              </a:rPr>
              <a:t>засідань</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Робочої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групи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було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прийнято</a:t>
            </a:r>
            <a:r>
              <a:rPr lang="ru-RU" sz="2400" b="1" dirty="0">
                <a:ln w="12700">
                  <a:solidFill>
                    <a:schemeClr val="tx1"/>
                  </a:solidFill>
                </a:ln>
                <a:latin typeface="Times New Roman" panose="02020603050405020304" pitchFamily="18" charset="0"/>
                <a:cs typeface="Times New Roman" panose="02020603050405020304" pitchFamily="18" charset="0"/>
              </a:rPr>
              <a:t> 26 </a:t>
            </a:r>
            <a:r>
              <a:rPr lang="ru-RU" sz="2400" b="1" dirty="0" err="1">
                <a:ln w="12700">
                  <a:solidFill>
                    <a:schemeClr val="tx1"/>
                  </a:solidFill>
                </a:ln>
                <a:latin typeface="Times New Roman" panose="02020603050405020304" pitchFamily="18" charset="0"/>
                <a:cs typeface="Times New Roman" panose="02020603050405020304" pitchFamily="18" charset="0"/>
              </a:rPr>
              <a:t>рішень</a:t>
            </a:r>
            <a:r>
              <a:rPr lang="ru-RU" sz="2400" b="1" dirty="0" smtClean="0">
                <a:ln w="12700">
                  <a:solidFill>
                    <a:schemeClr val="tx1"/>
                  </a:solidFill>
                </a:ln>
                <a:latin typeface="Times New Roman" panose="02020603050405020304" pitchFamily="18" charset="0"/>
                <a:cs typeface="Times New Roman" panose="02020603050405020304" pitchFamily="18" charset="0"/>
              </a:rPr>
              <a:t>.</a:t>
            </a:r>
          </a:p>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На </a:t>
            </a:r>
            <a:r>
              <a:rPr lang="ru-RU" sz="2400" b="1" dirty="0" err="1">
                <a:ln w="12700">
                  <a:solidFill>
                    <a:schemeClr val="tx1"/>
                  </a:solidFill>
                </a:ln>
                <a:latin typeface="Times New Roman" panose="02020603050405020304" pitchFamily="18" charset="0"/>
                <a:cs typeface="Times New Roman" panose="02020603050405020304" pitchFamily="18" charset="0"/>
              </a:rPr>
              <a:t>засіданнях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Робочої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групи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постійно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розглядались</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питання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безпеки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що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турбують</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представників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різних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верств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населення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молоді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пенсіонерів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інвалідів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жінок</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a:ln w="12700">
                  <a:solidFill>
                    <a:schemeClr val="tx1"/>
                  </a:solidFill>
                </a:ln>
                <a:latin typeface="Times New Roman" panose="02020603050405020304" pitchFamily="18" charset="0"/>
                <a:cs typeface="Times New Roman" panose="02020603050405020304" pitchFamily="18" charset="0"/>
              </a:rPr>
              <a:t>чоловіків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неповнолітніх</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a:ln w="12700">
                  <a:solidFill>
                    <a:schemeClr val="tx1"/>
                  </a:solidFill>
                </a:ln>
                <a:latin typeface="Times New Roman" panose="02020603050405020304" pitchFamily="18" charset="0"/>
                <a:cs typeface="Times New Roman" panose="02020603050405020304" pitchFamily="18" charset="0"/>
              </a:rPr>
              <a:t>ін</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Кожен</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членів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робочої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групи</a:t>
            </a:r>
            <a:r>
              <a:rPr lang="ru-RU" sz="2400" b="1" dirty="0">
                <a:ln w="12700">
                  <a:solidFill>
                    <a:schemeClr val="tx1"/>
                  </a:solidFill>
                </a:ln>
                <a:latin typeface="Times New Roman" panose="02020603050405020304" pitchFamily="18" charset="0"/>
                <a:cs typeface="Times New Roman" panose="02020603050405020304" pitchFamily="18" charset="0"/>
              </a:rPr>
              <a:t> вносить </a:t>
            </a:r>
            <a:r>
              <a:rPr lang="ru-RU" sz="2400" b="1" dirty="0" err="1">
                <a:ln w="12700">
                  <a:solidFill>
                    <a:schemeClr val="tx1"/>
                  </a:solidFill>
                </a:ln>
                <a:latin typeface="Times New Roman" panose="02020603050405020304" pitchFamily="18" charset="0"/>
                <a:cs typeface="Times New Roman" panose="02020603050405020304" pitchFamily="18" charset="0"/>
              </a:rPr>
              <a:t>свої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пропозиції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щодо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вирішення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питань</a:t>
            </a:r>
            <a:r>
              <a:rPr lang="ru-RU" sz="2400" b="1" dirty="0">
                <a:ln w="12700">
                  <a:solidFill>
                    <a:schemeClr val="tx1"/>
                  </a:solidFill>
                </a:ln>
                <a:latin typeface="Times New Roman" panose="02020603050405020304" pitchFamily="18" charset="0"/>
                <a:cs typeface="Times New Roman" panose="02020603050405020304" pitchFamily="18" charset="0"/>
              </a:rPr>
              <a:t>. </a:t>
            </a:r>
          </a:p>
          <a:p>
            <a:pPr algn="just"/>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Дієвим</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інструментом</a:t>
            </a:r>
            <a:r>
              <a:rPr lang="ru-RU" sz="2400" b="1" dirty="0">
                <a:ln w="12700">
                  <a:solidFill>
                    <a:schemeClr val="tx1"/>
                  </a:solidFill>
                </a:ln>
                <a:latin typeface="Times New Roman" panose="02020603050405020304" pitchFamily="18" charset="0"/>
                <a:cs typeface="Times New Roman" panose="02020603050405020304" pitchFamily="18" charset="0"/>
              </a:rPr>
              <a:t> для </a:t>
            </a:r>
            <a:r>
              <a:rPr lang="ru-RU" sz="2400" b="1" dirty="0" err="1">
                <a:ln w="12700">
                  <a:solidFill>
                    <a:schemeClr val="tx1"/>
                  </a:solidFill>
                </a:ln>
                <a:latin typeface="Times New Roman" panose="02020603050405020304" pitchFamily="18" charset="0"/>
                <a:cs typeface="Times New Roman" panose="02020603050405020304" pitchFamily="18" charset="0"/>
              </a:rPr>
              <a:t>вирішення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питань</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безпеки</a:t>
            </a:r>
            <a:r>
              <a:rPr lang="ru-RU" sz="2400" b="1" dirty="0">
                <a:ln w="12700">
                  <a:solidFill>
                    <a:schemeClr val="tx1"/>
                  </a:solidFill>
                </a:ln>
                <a:latin typeface="Times New Roman" panose="02020603050405020304" pitchFamily="18" charset="0"/>
                <a:cs typeface="Times New Roman" panose="02020603050405020304" pitchFamily="18" charset="0"/>
              </a:rPr>
              <a:t> стали </a:t>
            </a:r>
            <a:r>
              <a:rPr lang="ru-RU" sz="2400" b="1" dirty="0" err="1">
                <a:ln w="12700">
                  <a:solidFill>
                    <a:schemeClr val="tx1"/>
                  </a:solidFill>
                </a:ln>
                <a:latin typeface="Times New Roman" panose="02020603050405020304" pitchFamily="18" charset="0"/>
                <a:cs typeface="Times New Roman" panose="02020603050405020304" pitchFamily="18" charset="0"/>
              </a:rPr>
              <a:t>постійні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звіти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представників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поліції</a:t>
            </a:r>
            <a:r>
              <a:rPr lang="ru-RU" sz="2400" b="1" dirty="0">
                <a:ln w="12700">
                  <a:solidFill>
                    <a:schemeClr val="tx1"/>
                  </a:solidFill>
                </a:ln>
                <a:latin typeface="Times New Roman" panose="02020603050405020304" pitchFamily="18" charset="0"/>
                <a:cs typeface="Times New Roman" panose="02020603050405020304" pitchFamily="18" charset="0"/>
              </a:rPr>
              <a:t> перед </a:t>
            </a:r>
            <a:r>
              <a:rPr lang="ru-RU" sz="2400" b="1" dirty="0" err="1">
                <a:ln w="12700">
                  <a:solidFill>
                    <a:schemeClr val="tx1"/>
                  </a:solidFill>
                </a:ln>
                <a:latin typeface="Times New Roman" panose="02020603050405020304" pitchFamily="18" charset="0"/>
                <a:cs typeface="Times New Roman" panose="02020603050405020304" pitchFamily="18" charset="0"/>
              </a:rPr>
              <a:t>громадським</a:t>
            </a:r>
            <a:r>
              <a:rPr lang="ru-RU" sz="2400" b="1" dirty="0">
                <a:ln w="12700">
                  <a:solidFill>
                    <a:schemeClr val="tx1"/>
                  </a:solidFill>
                </a:ln>
                <a:latin typeface="Times New Roman" panose="02020603050405020304" pitchFamily="18" charset="0"/>
                <a:cs typeface="Times New Roman" panose="02020603050405020304" pitchFamily="18" charset="0"/>
              </a:rPr>
              <a:t> сектором, </a:t>
            </a:r>
            <a:r>
              <a:rPr lang="ru-RU" sz="2400" b="1" dirty="0" err="1">
                <a:ln w="12700">
                  <a:solidFill>
                    <a:schemeClr val="tx1"/>
                  </a:solidFill>
                </a:ln>
                <a:latin typeface="Times New Roman" panose="02020603050405020304" pitchFamily="18" charset="0"/>
                <a:cs typeface="Times New Roman" panose="02020603050405020304" pitchFamily="18" charset="0"/>
              </a:rPr>
              <a:t>що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відбувалися</a:t>
            </a:r>
            <a:r>
              <a:rPr lang="ru-RU" sz="2400" b="1" dirty="0">
                <a:ln w="12700">
                  <a:solidFill>
                    <a:schemeClr val="tx1"/>
                  </a:solidFill>
                </a:ln>
                <a:latin typeface="Times New Roman" panose="02020603050405020304" pitchFamily="18" charset="0"/>
                <a:cs typeface="Times New Roman" panose="02020603050405020304" pitchFamily="18" charset="0"/>
              </a:rPr>
              <a:t> на </a:t>
            </a:r>
            <a:r>
              <a:rPr lang="ru-RU" sz="2400" b="1" dirty="0" err="1">
                <a:ln w="12700">
                  <a:solidFill>
                    <a:schemeClr val="tx1"/>
                  </a:solidFill>
                </a:ln>
                <a:latin typeface="Times New Roman" panose="02020603050405020304" pitchFamily="18" charset="0"/>
                <a:cs typeface="Times New Roman" panose="02020603050405020304" pitchFamily="18" charset="0"/>
              </a:rPr>
              <a:t>засіданнях</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Робочої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групи</a:t>
            </a:r>
            <a:r>
              <a:rPr lang="ru-RU" sz="2400" b="1" dirty="0">
                <a:ln w="12700">
                  <a:solidFill>
                    <a:schemeClr val="tx1"/>
                  </a:solidFill>
                </a:ln>
                <a:latin typeface="Times New Roman" panose="02020603050405020304" pitchFamily="18" charset="0"/>
                <a:cs typeface="Times New Roman" panose="02020603050405020304" pitchFamily="18" charset="0"/>
              </a:rPr>
              <a:t>. </a:t>
            </a:r>
          </a:p>
        </p:txBody>
      </p:sp>
      <p:pic>
        <p:nvPicPr>
          <p:cNvPr id="19458" name="Picture 2" descr="На изображении может находиться: 2 человека, люди сидят и в помещен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642484"/>
            <a:ext cx="2952328" cy="1666836"/>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C:\Users\Administrator\Desktop\шгршл.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437113"/>
            <a:ext cx="4833073"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48030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1115616" y="44624"/>
            <a:ext cx="7884368" cy="201622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en-US" sz="2400" b="1" dirty="0">
                <a:ln w="12700">
                  <a:solidFill>
                    <a:schemeClr val="tx1"/>
                  </a:solidFill>
                </a:ln>
                <a:latin typeface="Times New Roman" panose="02020603050405020304" pitchFamily="18" charset="0"/>
                <a:cs typeface="Times New Roman" panose="02020603050405020304" pitchFamily="18" charset="0"/>
              </a:rPr>
              <a:t>USAID «</a:t>
            </a:r>
            <a:r>
              <a:rPr lang="ru-RU" sz="2400" b="1" dirty="0" err="1">
                <a:ln w="12700">
                  <a:solidFill>
                    <a:schemeClr val="tx1"/>
                  </a:solidFill>
                </a:ln>
                <a:latin typeface="Times New Roman" panose="02020603050405020304" pitchFamily="18" charset="0"/>
                <a:cs typeface="Times New Roman" panose="02020603050405020304" pitchFamily="18" charset="0"/>
              </a:rPr>
              <a:t>Демократичне</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врядування</a:t>
            </a:r>
            <a:r>
              <a:rPr lang="ru-RU" sz="2400" b="1" dirty="0">
                <a:ln w="12700">
                  <a:solidFill>
                    <a:schemeClr val="tx1"/>
                  </a:solidFill>
                </a:ln>
                <a:latin typeface="Times New Roman" panose="02020603050405020304" pitchFamily="18" charset="0"/>
                <a:cs typeface="Times New Roman" panose="02020603050405020304" pitchFamily="18" charset="0"/>
              </a:rPr>
              <a:t> у </a:t>
            </a:r>
            <a:r>
              <a:rPr lang="ru-RU" sz="2400" b="1" dirty="0" err="1">
                <a:ln w="12700">
                  <a:solidFill>
                    <a:schemeClr val="tx1"/>
                  </a:solidFill>
                </a:ln>
                <a:latin typeface="Times New Roman" panose="02020603050405020304" pitchFamily="18" charset="0"/>
                <a:cs typeface="Times New Roman" panose="02020603050405020304" pitchFamily="18" charset="0"/>
              </a:rPr>
              <a:t>Східній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Україні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обрав</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місто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Попасна</a:t>
            </a:r>
            <a:r>
              <a:rPr lang="ru-RU" sz="2400" b="1" dirty="0">
                <a:ln w="12700">
                  <a:solidFill>
                    <a:schemeClr val="tx1"/>
                  </a:solidFill>
                </a:ln>
                <a:latin typeface="Times New Roman" panose="02020603050405020304" pitchFamily="18" charset="0"/>
                <a:cs typeface="Times New Roman" panose="02020603050405020304" pitchFamily="18" charset="0"/>
              </a:rPr>
              <a:t>, як площадку, яка </a:t>
            </a:r>
            <a:r>
              <a:rPr lang="ru-RU" sz="2400" b="1" dirty="0" err="1">
                <a:ln w="12700">
                  <a:solidFill>
                    <a:schemeClr val="tx1"/>
                  </a:solidFill>
                </a:ln>
                <a:latin typeface="Times New Roman" panose="02020603050405020304" pitchFamily="18" charset="0"/>
                <a:cs typeface="Times New Roman" panose="02020603050405020304" pitchFamily="18" charset="0"/>
              </a:rPr>
              <a:t>відповідає</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всім</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необхідним</a:t>
            </a:r>
            <a:r>
              <a:rPr lang="ru-RU" sz="2400" b="1" dirty="0">
                <a:ln w="12700">
                  <a:solidFill>
                    <a:schemeClr val="tx1"/>
                  </a:solidFill>
                </a:ln>
                <a:latin typeface="Times New Roman" panose="02020603050405020304" pitchFamily="18" charset="0"/>
                <a:cs typeface="Times New Roman" panose="02020603050405020304" pitchFamily="18" charset="0"/>
              </a:rPr>
              <a:t> факторам для </a:t>
            </a:r>
            <a:r>
              <a:rPr lang="ru-RU" sz="2400" b="1" dirty="0" err="1">
                <a:ln w="12700">
                  <a:solidFill>
                    <a:schemeClr val="tx1"/>
                  </a:solidFill>
                </a:ln>
                <a:latin typeface="Times New Roman" panose="02020603050405020304" pitchFamily="18" charset="0"/>
                <a:cs typeface="Times New Roman" panose="02020603050405020304" pitchFamily="18" charset="0"/>
              </a:rPr>
              <a:t>реалізації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пілотного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проєкту</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a:ln w="12700">
                  <a:solidFill>
                    <a:schemeClr val="tx1"/>
                  </a:solidFill>
                </a:ln>
                <a:latin typeface="Times New Roman" panose="02020603050405020304" pitchFamily="18" charset="0"/>
                <a:cs typeface="Times New Roman" panose="02020603050405020304" pitchFamily="18" charset="0"/>
              </a:rPr>
              <a:t>з </a:t>
            </a:r>
            <a:r>
              <a:rPr lang="ru-RU" sz="2400" b="1" dirty="0" err="1">
                <a:ln w="12700">
                  <a:solidFill>
                    <a:schemeClr val="tx1"/>
                  </a:solidFill>
                </a:ln>
                <a:latin typeface="Times New Roman" panose="02020603050405020304" pitchFamily="18" charset="0"/>
                <a:cs typeface="Times New Roman" panose="02020603050405020304" pitchFamily="18" charset="0"/>
              </a:rPr>
              <a:t>будівництва</a:t>
            </a:r>
            <a:r>
              <a:rPr lang="ru-RU" sz="2400" b="1" dirty="0">
                <a:ln w="12700">
                  <a:solidFill>
                    <a:schemeClr val="tx1"/>
                  </a:solidFill>
                </a:ln>
                <a:latin typeface="Times New Roman" panose="02020603050405020304" pitchFamily="18" charset="0"/>
                <a:cs typeface="Times New Roman" panose="02020603050405020304" pitchFamily="18" charset="0"/>
              </a:rPr>
              <a:t> Центру </a:t>
            </a:r>
            <a:r>
              <a:rPr lang="ru-RU" sz="2400" b="1" dirty="0" err="1">
                <a:ln w="12700">
                  <a:solidFill>
                    <a:schemeClr val="tx1"/>
                  </a:solidFill>
                </a:ln>
                <a:latin typeface="Times New Roman" panose="02020603050405020304" pitchFamily="18" charset="0"/>
                <a:cs typeface="Times New Roman" panose="02020603050405020304" pitchFamily="18" charset="0"/>
              </a:rPr>
              <a:t>Громадської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Взаємодії</a:t>
            </a:r>
            <a:r>
              <a:rPr lang="ru-RU" sz="2400" b="1" dirty="0">
                <a:ln w="12700">
                  <a:solidFill>
                    <a:schemeClr val="tx1"/>
                  </a:solidFill>
                </a:ln>
                <a:latin typeface="Times New Roman" panose="02020603050405020304" pitchFamily="18" charset="0"/>
                <a:cs typeface="Times New Roman" panose="02020603050405020304" pitchFamily="18" charset="0"/>
              </a:rPr>
              <a:t>, аналогам </a:t>
            </a:r>
            <a:r>
              <a:rPr lang="ru-RU" sz="2400" b="1" dirty="0" err="1">
                <a:ln w="12700">
                  <a:solidFill>
                    <a:schemeClr val="tx1"/>
                  </a:solidFill>
                </a:ln>
                <a:latin typeface="Times New Roman" panose="02020603050405020304" pitchFamily="18" charset="0"/>
                <a:cs typeface="Times New Roman" panose="02020603050405020304" pitchFamily="18" charset="0"/>
              </a:rPr>
              <a:t>якому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немає</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smtClean="0">
                <a:ln w="12700">
                  <a:solidFill>
                    <a:schemeClr val="tx1"/>
                  </a:solidFill>
                </a:ln>
                <a:latin typeface="Times New Roman" panose="02020603050405020304" pitchFamily="18" charset="0"/>
                <a:cs typeface="Times New Roman" panose="02020603050405020304" pitchFamily="18" charset="0"/>
              </a:rPr>
              <a:t>Україні</a:t>
            </a:r>
            <a:r>
              <a:rPr lang="ru-RU" sz="2400" b="1" dirty="0" smtClean="0">
                <a:ln w="12700">
                  <a:solidFill>
                    <a:schemeClr val="tx1"/>
                  </a:solidFill>
                </a:ln>
                <a:latin typeface="Times New Roman" panose="02020603050405020304" pitchFamily="18" charset="0"/>
                <a:cs typeface="Times New Roman" panose="02020603050405020304" pitchFamily="18" charset="0"/>
              </a:rPr>
              <a:t>.</a:t>
            </a:r>
            <a:endParaRPr lang="ru-RU" sz="2400" b="1" dirty="0">
              <a:ln w="12700">
                <a:solidFill>
                  <a:schemeClr val="tx1"/>
                </a:solidFill>
              </a:ln>
              <a:latin typeface="Times New Roman" panose="02020603050405020304" pitchFamily="18" charset="0"/>
              <a:cs typeface="Times New Roman" panose="02020603050405020304" pitchFamily="18" charset="0"/>
            </a:endParaRPr>
          </a:p>
        </p:txBody>
      </p:sp>
      <p:pic>
        <p:nvPicPr>
          <p:cNvPr id="2050" name="Picture 2" descr="https://popasn-gorsovet.gov.ua/assets/images/2020/05/1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390" y="4509120"/>
            <a:ext cx="4314730" cy="22760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opasn-gorsovet.gov.ua/assets/images/2020/05/144.jpg"/>
          <p:cNvPicPr>
            <a:picLocks noChangeAspect="1" noChangeArrowheads="1"/>
          </p:cNvPicPr>
          <p:nvPr/>
        </p:nvPicPr>
        <p:blipFill rotWithShape="1">
          <a:blip r:embed="rId4">
            <a:extLst>
              <a:ext uri="{28A0092B-C50C-407E-A947-70E740481C1C}">
                <a14:useLocalDpi xmlns:a14="http://schemas.microsoft.com/office/drawing/2010/main" val="0"/>
              </a:ext>
            </a:extLst>
          </a:blip>
          <a:srcRect t="17294" b="11905"/>
          <a:stretch/>
        </p:blipFill>
        <p:spPr bwMode="auto">
          <a:xfrm>
            <a:off x="2519655" y="1988840"/>
            <a:ext cx="5076289" cy="2457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opasn-gorsovet.gov.ua/assets/images/2020/05/146.jpg"/>
          <p:cNvPicPr>
            <a:picLocks noChangeAspect="1" noChangeArrowheads="1"/>
          </p:cNvPicPr>
          <p:nvPr/>
        </p:nvPicPr>
        <p:blipFill rotWithShape="1">
          <a:blip r:embed="rId5">
            <a:extLst>
              <a:ext uri="{28A0092B-C50C-407E-A947-70E740481C1C}">
                <a14:useLocalDpi xmlns:a14="http://schemas.microsoft.com/office/drawing/2010/main" val="0"/>
              </a:ext>
            </a:extLst>
          </a:blip>
          <a:srcRect l="14360" r="16490"/>
          <a:stretch/>
        </p:blipFill>
        <p:spPr bwMode="auto">
          <a:xfrm>
            <a:off x="5868144" y="4509120"/>
            <a:ext cx="2952328" cy="229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77071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5623" y="740664"/>
            <a:ext cx="7990874" cy="816128"/>
          </a:xfrm>
        </p:spPr>
        <p:txBody>
          <a:bodyPr>
            <a:normAutofit/>
          </a:bodyPr>
          <a:lstStyle/>
          <a:p>
            <a:pPr algn="ctr"/>
            <a:r>
              <a:rPr lang="uk-UA" sz="3200" b="1" dirty="0" smtClean="0">
                <a:ln w="12700">
                  <a:solidFill>
                    <a:schemeClr val="tx1"/>
                  </a:solidFill>
                </a:ln>
                <a:latin typeface="Times New Roman" panose="02020603050405020304" pitchFamily="18" charset="0"/>
                <a:cs typeface="Times New Roman" panose="02020603050405020304" pitchFamily="18" charset="0"/>
              </a:rPr>
              <a:t>Проведено 8 сесій, прийнято 175 рішень </a:t>
            </a:r>
            <a:endParaRPr lang="ru-RU" sz="3200" b="1" dirty="0">
              <a:ln w="12700">
                <a:solidFill>
                  <a:schemeClr val="tx1"/>
                </a:solidFill>
              </a:ln>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966288" y="-99392"/>
            <a:ext cx="829866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800" b="1" dirty="0" smtClean="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Місцеве самоврядування</a:t>
            </a:r>
            <a:endParaRPr lang="ru-RU" sz="4800" b="1" dirty="0">
              <a:ln w="19050">
                <a:solidFill>
                  <a:schemeClr val="tx1"/>
                </a:solidFill>
              </a:ln>
              <a:solidFill>
                <a:srgbClr val="FFC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1"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popasn-gorsovet.gov.ua/assets/images/2020/12/1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923" y="1412776"/>
            <a:ext cx="2701989" cy="1800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opasn-gorsovet.gov.ua/assets/images/2020/11/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2607" y="3284984"/>
            <a:ext cx="5295897" cy="35283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popasn-gorsovet.gov.ua/assets/images/2020/10/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0166" y="1424748"/>
            <a:ext cx="2666050" cy="17762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popasn-gorsovet.gov.ua/assets/images/2020/11/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923" y="3284985"/>
            <a:ext cx="2701989" cy="165618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popasn-gorsovet.gov.ua/assets/images/2020/12/1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264"/>
          <a:stretch/>
        </p:blipFill>
        <p:spPr bwMode="auto">
          <a:xfrm>
            <a:off x="6582782" y="1412776"/>
            <a:ext cx="2525722" cy="177625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popasn-gorsovet.gov.ua/assets/images/2020/12/12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923" y="5038289"/>
            <a:ext cx="2701989" cy="177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770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87559"/>
            <a:ext cx="7344816" cy="1181201"/>
          </a:xfrm>
        </p:spPr>
        <p:txBody>
          <a:bodyPr>
            <a:noAutofit/>
          </a:bodyPr>
          <a:lstStyle/>
          <a:p>
            <a:pPr algn="ctr"/>
            <a:r>
              <a:rPr lang="uk-UA" sz="4000" b="1" dirty="0" smtClean="0">
                <a:ln w="19050">
                  <a:solidFill>
                    <a:schemeClr val="tx1"/>
                  </a:solidFill>
                </a:ln>
                <a:solidFill>
                  <a:schemeClr val="accent4"/>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Діяльність виконавчого комітету міської ради </a:t>
            </a:r>
            <a:endParaRPr lang="ru-RU" sz="4000" b="1" dirty="0">
              <a:ln w="19050">
                <a:solidFill>
                  <a:schemeClr val="tx1"/>
                </a:solidFill>
              </a:ln>
              <a:solidFill>
                <a:schemeClr val="accent4"/>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139952" y="177281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Заголовок 1"/>
          <p:cNvSpPr txBox="1">
            <a:spLocks/>
          </p:cNvSpPr>
          <p:nvPr/>
        </p:nvSpPr>
        <p:spPr>
          <a:xfrm>
            <a:off x="1189638" y="1124744"/>
            <a:ext cx="7990874" cy="816128"/>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uk-UA" sz="3200" b="1" dirty="0" smtClean="0">
                <a:ln w="12700">
                  <a:solidFill>
                    <a:schemeClr val="tx1"/>
                  </a:solidFill>
                </a:ln>
                <a:latin typeface="Times New Roman" panose="02020603050405020304" pitchFamily="18" charset="0"/>
                <a:cs typeface="Times New Roman" panose="02020603050405020304" pitchFamily="18" charset="0"/>
              </a:rPr>
              <a:t>Проведено 17 засідань, прийнято 110 рішень </a:t>
            </a:r>
            <a:endParaRPr lang="ru-RU" sz="3200" b="1" dirty="0">
              <a:ln w="12700">
                <a:solidFill>
                  <a:schemeClr val="tx1"/>
                </a:solidFill>
              </a:ln>
              <a:latin typeface="Times New Roman" panose="02020603050405020304" pitchFamily="18" charset="0"/>
              <a:cs typeface="Times New Roman" panose="02020603050405020304" pitchFamily="18" charset="0"/>
            </a:endParaRPr>
          </a:p>
        </p:txBody>
      </p:sp>
      <p:pic>
        <p:nvPicPr>
          <p:cNvPr id="12"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popasn-gorsovet.gov.ua/assets/images/2020/09/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090" y="1908410"/>
            <a:ext cx="3365918" cy="252864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popasn-gorsovet.gov.ua/assets/images/2020/11/1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115" y="1908410"/>
            <a:ext cx="3795341" cy="252864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popasn-gorsovet.gov.ua/assets/images/2020/11/1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090" y="4498825"/>
            <a:ext cx="3365918" cy="224254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popasn-gorsovet.gov.ua/assets/images/2020/10/1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0920" y="4498824"/>
            <a:ext cx="3125496" cy="224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74404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артинки по запросу стопка документ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247" y="374612"/>
            <a:ext cx="2832249" cy="1886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827584" y="548680"/>
            <a:ext cx="5688632" cy="14055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uk-UA" sz="4000" b="1" dirty="0" smtClean="0">
                <a:ln w="19050">
                  <a:solidFill>
                    <a:schemeClr val="tx1"/>
                  </a:solidFill>
                </a:ln>
                <a:solidFill>
                  <a:schemeClr val="accent4"/>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Видано розпоряджень міського голови</a:t>
            </a:r>
            <a:endParaRPr lang="ru-RU" sz="4000" b="1" dirty="0">
              <a:ln w="19050">
                <a:solidFill>
                  <a:schemeClr val="tx1"/>
                </a:solidFill>
              </a:ln>
              <a:solidFill>
                <a:schemeClr val="accent4"/>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Диаграмма 7"/>
          <p:cNvGraphicFramePr/>
          <p:nvPr>
            <p:extLst>
              <p:ext uri="{D42A27DB-BD31-4B8C-83A1-F6EECF244321}">
                <p14:modId xmlns:p14="http://schemas.microsoft.com/office/powerpoint/2010/main" val="387393164"/>
              </p:ext>
            </p:extLst>
          </p:nvPr>
        </p:nvGraphicFramePr>
        <p:xfrm>
          <a:off x="1619672" y="2060848"/>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6285990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259632" y="44624"/>
            <a:ext cx="7601979" cy="2088232"/>
          </a:xfrm>
        </p:spPr>
        <p:txBody>
          <a:bodyPr>
            <a:noAutofit/>
          </a:body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За </a:t>
            </a:r>
            <a:r>
              <a:rPr lang="ru-RU" sz="2400" b="1" dirty="0" err="1">
                <a:ln w="12700">
                  <a:solidFill>
                    <a:schemeClr val="tx1"/>
                  </a:solidFill>
                </a:ln>
                <a:latin typeface="Times New Roman" panose="02020603050405020304" pitchFamily="18" charset="0"/>
                <a:cs typeface="Times New Roman" panose="02020603050405020304" pitchFamily="18" charset="0"/>
              </a:rPr>
              <a:t>рахунок</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субвенції</a:t>
            </a:r>
            <a:r>
              <a:rPr lang="ru-RU" sz="2400" b="1" dirty="0">
                <a:ln w="12700">
                  <a:solidFill>
                    <a:schemeClr val="tx1"/>
                  </a:solidFill>
                </a:ln>
                <a:latin typeface="Times New Roman" panose="02020603050405020304" pitchFamily="18" charset="0"/>
                <a:cs typeface="Times New Roman" panose="02020603050405020304" pitchFamily="18" charset="0"/>
              </a:rPr>
              <a:t> з районного бюджету </a:t>
            </a:r>
            <a:r>
              <a:rPr lang="ru-RU" sz="2400" b="1" dirty="0" err="1">
                <a:ln w="12700">
                  <a:solidFill>
                    <a:schemeClr val="tx1"/>
                  </a:solidFill>
                </a:ln>
                <a:latin typeface="Times New Roman" panose="02020603050405020304" pitchFamily="18" charset="0"/>
                <a:cs typeface="Times New Roman" panose="02020603050405020304" pitchFamily="18" charset="0"/>
              </a:rPr>
              <a:t>виконані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роботи</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капітального</a:t>
            </a:r>
            <a:r>
              <a:rPr lang="ru-RU" sz="2400" b="1" dirty="0">
                <a:ln w="12700">
                  <a:solidFill>
                    <a:schemeClr val="tx1"/>
                  </a:solidFill>
                </a:ln>
                <a:latin typeface="Times New Roman" panose="02020603050405020304" pitchFamily="18" charset="0"/>
                <a:cs typeface="Times New Roman" panose="02020603050405020304" pitchFamily="18" charset="0"/>
              </a:rPr>
              <a:t> ремонту тротуару по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Бахмутська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вартістю</a:t>
            </a:r>
            <a:r>
              <a:rPr lang="ru-RU" sz="2400" b="1" dirty="0" smtClean="0">
                <a:ln w="12700">
                  <a:solidFill>
                    <a:schemeClr val="tx1"/>
                  </a:solidFill>
                </a:ln>
                <a:latin typeface="Times New Roman" panose="02020603050405020304" pitchFamily="18" charset="0"/>
                <a:cs typeface="Times New Roman" panose="02020603050405020304" pitchFamily="18" charset="0"/>
              </a:rPr>
              <a:t> 1 </a:t>
            </a:r>
            <a:r>
              <a:rPr lang="ru-RU" sz="2400" b="1" dirty="0">
                <a:ln w="12700">
                  <a:solidFill>
                    <a:schemeClr val="tx1"/>
                  </a:solidFill>
                </a:ln>
                <a:latin typeface="Times New Roman" panose="02020603050405020304" pitchFamily="18" charset="0"/>
                <a:cs typeface="Times New Roman" panose="02020603050405020304" pitchFamily="18" charset="0"/>
              </a:rPr>
              <a:t>317,124 </a:t>
            </a:r>
            <a:r>
              <a:rPr lang="ru-RU" sz="2400" b="1" dirty="0" err="1">
                <a:ln w="12700">
                  <a:solidFill>
                    <a:schemeClr val="tx1"/>
                  </a:solidFill>
                </a:ln>
                <a:latin typeface="Times New Roman" panose="02020603050405020304" pitchFamily="18" charset="0"/>
                <a:cs typeface="Times New Roman" panose="02020603050405020304" pitchFamily="18" charset="0"/>
              </a:rPr>
              <a:t>тис.грн</a:t>
            </a:r>
            <a:r>
              <a:rPr lang="ru-RU" sz="2400" b="1" dirty="0">
                <a:ln w="12700">
                  <a:solidFill>
                    <a:schemeClr val="tx1"/>
                  </a:solidFill>
                </a:ln>
                <a:latin typeface="Times New Roman" panose="02020603050405020304" pitchFamily="18" charset="0"/>
                <a:cs typeface="Times New Roman" panose="02020603050405020304" pitchFamily="18" charset="0"/>
              </a:rPr>
              <a:t>. та за </a:t>
            </a:r>
            <a:r>
              <a:rPr lang="ru-RU" sz="2400" b="1" dirty="0" err="1">
                <a:ln w="12700">
                  <a:solidFill>
                    <a:schemeClr val="tx1"/>
                  </a:solidFill>
                </a:ln>
                <a:latin typeface="Times New Roman" panose="02020603050405020304" pitchFamily="18" charset="0"/>
                <a:cs typeface="Times New Roman" panose="02020603050405020304" pitchFamily="18" charset="0"/>
              </a:rPr>
              <a:t>кошті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місцевого</a:t>
            </a:r>
            <a:r>
              <a:rPr lang="ru-RU" sz="2400" b="1" dirty="0">
                <a:ln w="12700">
                  <a:solidFill>
                    <a:schemeClr val="tx1"/>
                  </a:solidFill>
                </a:ln>
                <a:latin typeface="Times New Roman" panose="02020603050405020304" pitchFamily="18" charset="0"/>
                <a:cs typeface="Times New Roman" panose="02020603050405020304" pitchFamily="18" charset="0"/>
              </a:rPr>
              <a:t> бюджету </a:t>
            </a:r>
            <a:r>
              <a:rPr lang="ru-RU" sz="2400" b="1" dirty="0" err="1">
                <a:ln w="12700">
                  <a:solidFill>
                    <a:schemeClr val="tx1"/>
                  </a:solidFill>
                </a:ln>
                <a:latin typeface="Times New Roman" panose="02020603050405020304" pitchFamily="18" charset="0"/>
                <a:cs typeface="Times New Roman" panose="02020603050405020304" pitchFamily="18" charset="0"/>
              </a:rPr>
              <a:t>виконані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роботи</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реконструкції</a:t>
            </a:r>
            <a:r>
              <a:rPr lang="ru-RU" sz="2400" b="1" dirty="0">
                <a:ln w="12700">
                  <a:solidFill>
                    <a:schemeClr val="tx1"/>
                  </a:solidFill>
                </a:ln>
                <a:latin typeface="Times New Roman" panose="02020603050405020304" pitchFamily="18" charset="0"/>
                <a:cs typeface="Times New Roman" panose="02020603050405020304" pitchFamily="18" charset="0"/>
              </a:rPr>
              <a:t> тротуару по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Первомайська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вартістю</a:t>
            </a:r>
            <a:r>
              <a:rPr lang="ru-RU" sz="2400" b="1" dirty="0">
                <a:ln w="12700">
                  <a:solidFill>
                    <a:schemeClr val="tx1"/>
                  </a:solidFill>
                </a:ln>
                <a:latin typeface="Times New Roman" panose="02020603050405020304" pitchFamily="18" charset="0"/>
                <a:cs typeface="Times New Roman" panose="02020603050405020304" pitchFamily="18" charset="0"/>
              </a:rPr>
              <a:t> 295,138 </a:t>
            </a:r>
            <a:r>
              <a:rPr lang="ru-RU" sz="2400" b="1" dirty="0" err="1">
                <a:ln w="12700">
                  <a:solidFill>
                    <a:schemeClr val="tx1"/>
                  </a:solidFill>
                </a:ln>
                <a:latin typeface="Times New Roman" panose="02020603050405020304" pitchFamily="18" charset="0"/>
                <a:cs typeface="Times New Roman" panose="02020603050405020304" pitchFamily="18" charset="0"/>
              </a:rPr>
              <a:t>тис.грн</a:t>
            </a:r>
            <a:r>
              <a:rPr lang="ru-RU" sz="2400" b="1" dirty="0">
                <a:ln w="12700">
                  <a:solidFill>
                    <a:schemeClr val="tx1"/>
                  </a:solidFill>
                </a:ln>
                <a:latin typeface="Times New Roman" panose="02020603050405020304" pitchFamily="18" charset="0"/>
                <a:cs typeface="Times New Roman" panose="02020603050405020304" pitchFamily="18" charset="0"/>
              </a:rPr>
              <a:t>. </a:t>
            </a:r>
          </a:p>
        </p:txBody>
      </p:sp>
      <p:pic>
        <p:nvPicPr>
          <p:cNvPr id="5122" name="Picture 2" descr="D:\Disk_D\Презентации\2020\Звіт міського голови 2020\фото на презентацию\тротуар по Бахмутской\IMG_9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498" y="2780928"/>
            <a:ext cx="4224660" cy="316835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Disk_D\Презентации\2020\Звіт міського голови 2020\фото на презентацию\тротуар по КР ПАРТИЗАН\IMG_08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4533181"/>
            <a:ext cx="3072481"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Disk_D\Презентации\2020\Звіт міського голови 2020\фото на презентацию\тротуар по КР ПАРТИЗАН\IMG_08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2132856"/>
            <a:ext cx="3072481" cy="23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79314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11" name="Заголовок 1"/>
          <p:cNvSpPr txBox="1">
            <a:spLocks/>
          </p:cNvSpPr>
          <p:nvPr/>
        </p:nvSpPr>
        <p:spPr>
          <a:xfrm>
            <a:off x="1261646" y="836712"/>
            <a:ext cx="7630834" cy="9361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uk-UA" sz="2800" b="1" dirty="0" smtClean="0">
                <a:ln w="12700">
                  <a:solidFill>
                    <a:schemeClr val="tx1"/>
                  </a:solidFill>
                </a:ln>
                <a:latin typeface="Times New Roman" panose="02020603050405020304" pitchFamily="18" charset="0"/>
                <a:cs typeface="Times New Roman" panose="02020603050405020304" pitchFamily="18" charset="0"/>
              </a:rPr>
              <a:t>Дякую кожному за допомогу і підтримку. </a:t>
            </a:r>
          </a:p>
          <a:p>
            <a:pPr algn="ctr"/>
            <a:r>
              <a:rPr lang="uk-UA" sz="2800" b="1" dirty="0" smtClean="0">
                <a:ln w="12700">
                  <a:solidFill>
                    <a:schemeClr val="tx1"/>
                  </a:solidFill>
                </a:ln>
                <a:latin typeface="Times New Roman" panose="02020603050405020304" pitchFamily="18" charset="0"/>
                <a:cs typeface="Times New Roman" panose="02020603050405020304" pitchFamily="18" charset="0"/>
              </a:rPr>
              <a:t>Бажаю кожному із нас миру та злагоди, здоров’я та натхнення на нові звершення.</a:t>
            </a:r>
            <a:endParaRPr lang="ru-RU" sz="2800" b="1" dirty="0">
              <a:ln w="12700">
                <a:solidFill>
                  <a:schemeClr val="tx1"/>
                </a:solidFill>
              </a:ln>
              <a:latin typeface="Times New Roman" panose="02020603050405020304" pitchFamily="18" charset="0"/>
              <a:cs typeface="Times New Roman" panose="02020603050405020304" pitchFamily="18" charset="0"/>
            </a:endParaRPr>
          </a:p>
        </p:txBody>
      </p:sp>
      <p:pic>
        <p:nvPicPr>
          <p:cNvPr id="1026" name="Picture 2" descr="D:\Disk_D\Видео\Видео 8 мест ко дню города\- +Фоток видео 8 речей\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2492896"/>
            <a:ext cx="4688288" cy="351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23081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259633" y="44624"/>
            <a:ext cx="7560840" cy="2736304"/>
          </a:xfrm>
        </p:spPr>
        <p:txBody>
          <a:bodyPr>
            <a:noAutofit/>
          </a:bodyPr>
          <a:lstStyle/>
          <a:p>
            <a:pPr algn="just"/>
            <a:r>
              <a:rPr lang="ru-RU" sz="2400" b="1" dirty="0">
                <a:ln w="12700">
                  <a:solidFill>
                    <a:schemeClr val="tx1"/>
                  </a:solidFill>
                </a:ln>
                <a:latin typeface="Times New Roman" panose="02020603050405020304" pitchFamily="18" charset="0"/>
                <a:cs typeface="Times New Roman" panose="02020603050405020304" pitchFamily="18" charset="0"/>
              </a:rPr>
              <a:t>       З метою </a:t>
            </a:r>
            <a:r>
              <a:rPr lang="ru-RU" sz="2400" b="1" dirty="0" err="1">
                <a:ln w="12700">
                  <a:solidFill>
                    <a:schemeClr val="tx1"/>
                  </a:solidFill>
                </a:ln>
                <a:latin typeface="Times New Roman" panose="02020603050405020304" pitchFamily="18" charset="0"/>
                <a:cs typeface="Times New Roman" panose="02020603050405020304" pitchFamily="18" charset="0"/>
              </a:rPr>
              <a:t>забезпечення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вимог</a:t>
            </a:r>
            <a:r>
              <a:rPr lang="ru-RU" sz="2400" b="1" dirty="0">
                <a:ln w="12700">
                  <a:solidFill>
                    <a:schemeClr val="tx1"/>
                  </a:solidFill>
                </a:ln>
                <a:latin typeface="Times New Roman" panose="02020603050405020304" pitchFamily="18" charset="0"/>
                <a:cs typeface="Times New Roman" panose="02020603050405020304" pitchFamily="18" charset="0"/>
              </a:rPr>
              <a:t> Правил </a:t>
            </a:r>
            <a:r>
              <a:rPr lang="ru-RU" sz="2400" b="1" dirty="0" err="1">
                <a:ln w="12700">
                  <a:solidFill>
                    <a:schemeClr val="tx1"/>
                  </a:solidFill>
                </a:ln>
                <a:latin typeface="Times New Roman" panose="02020603050405020304" pitchFamily="18" charset="0"/>
                <a:cs typeface="Times New Roman" panose="02020603050405020304" pitchFamily="18" charset="0"/>
              </a:rPr>
              <a:t>дорожнього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руху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були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проведені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роботи</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нанесення</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a:ln w="12700">
                  <a:solidFill>
                    <a:schemeClr val="tx1"/>
                  </a:solidFill>
                </a:ln>
                <a:latin typeface="Times New Roman" panose="02020603050405020304" pitchFamily="18" charset="0"/>
                <a:cs typeface="Times New Roman" panose="02020603050405020304" pitchFamily="18" charset="0"/>
              </a:rPr>
              <a:t>відновлення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горизонтальної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дорожньої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розмітки</a:t>
            </a:r>
            <a:r>
              <a:rPr lang="ru-RU" sz="2400" b="1" dirty="0">
                <a:ln w="12700">
                  <a:solidFill>
                    <a:schemeClr val="tx1"/>
                  </a:solidFill>
                </a:ln>
                <a:latin typeface="Times New Roman" panose="02020603050405020304" pitchFamily="18" charset="0"/>
                <a:cs typeface="Times New Roman" panose="02020603050405020304" pitchFamily="18" charset="0"/>
              </a:rPr>
              <a:t> по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Красних</a:t>
            </a:r>
            <a:r>
              <a:rPr lang="ru-RU" sz="2400" b="1" dirty="0">
                <a:ln w="12700">
                  <a:solidFill>
                    <a:schemeClr val="tx1"/>
                  </a:solidFill>
                </a:ln>
                <a:latin typeface="Times New Roman" panose="02020603050405020304" pitchFamily="18" charset="0"/>
                <a:cs typeface="Times New Roman" panose="02020603050405020304" pitchFamily="18" charset="0"/>
              </a:rPr>
              <a:t> партизан,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Ніколенка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Базарна,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Соборна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Кузнєчна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Спортивна,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Чехова,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Миронівська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Бахмутська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Первомайська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вул</a:t>
            </a:r>
            <a:r>
              <a:rPr lang="ru-RU" sz="2400" b="1" dirty="0">
                <a:ln w="12700">
                  <a:solidFill>
                    <a:schemeClr val="tx1"/>
                  </a:solidFill>
                </a:ln>
                <a:latin typeface="Times New Roman" panose="02020603050405020304" pitchFamily="18" charset="0"/>
                <a:cs typeface="Times New Roman" panose="02020603050405020304" pitchFamily="18" charset="0"/>
              </a:rPr>
              <a:t>. Миру, </a:t>
            </a:r>
            <a:r>
              <a:rPr lang="ru-RU" sz="2400" b="1" dirty="0" err="1">
                <a:ln w="12700">
                  <a:solidFill>
                    <a:schemeClr val="tx1"/>
                  </a:solidFill>
                </a:ln>
                <a:latin typeface="Times New Roman" panose="02020603050405020304" pitchFamily="18" charset="0"/>
                <a:cs typeface="Times New Roman" panose="02020603050405020304" pitchFamily="18" charset="0"/>
              </a:rPr>
              <a:t>пров</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Стандартний</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загальною</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вартістю</a:t>
            </a:r>
            <a:r>
              <a:rPr lang="ru-RU" sz="2400" b="1" dirty="0">
                <a:ln w="12700">
                  <a:solidFill>
                    <a:schemeClr val="tx1"/>
                  </a:solidFill>
                </a:ln>
                <a:latin typeface="Times New Roman" panose="02020603050405020304" pitchFamily="18" charset="0"/>
                <a:cs typeface="Times New Roman" panose="02020603050405020304" pitchFamily="18" charset="0"/>
              </a:rPr>
              <a:t> 252,742 </a:t>
            </a:r>
            <a:r>
              <a:rPr lang="ru-RU" sz="2400" b="1" dirty="0" err="1">
                <a:ln w="12700">
                  <a:solidFill>
                    <a:schemeClr val="tx1"/>
                  </a:solidFill>
                </a:ln>
                <a:latin typeface="Times New Roman" panose="02020603050405020304" pitchFamily="18" charset="0"/>
                <a:cs typeface="Times New Roman" panose="02020603050405020304" pitchFamily="18" charset="0"/>
              </a:rPr>
              <a:t>тис.грн</a:t>
            </a:r>
            <a:r>
              <a:rPr lang="ru-RU" sz="2400" b="1" dirty="0">
                <a:ln w="12700">
                  <a:solidFill>
                    <a:schemeClr val="tx1"/>
                  </a:solidFill>
                </a:ln>
                <a:latin typeface="Times New Roman" panose="02020603050405020304" pitchFamily="18" charset="0"/>
                <a:cs typeface="Times New Roman" panose="02020603050405020304" pitchFamily="18" charset="0"/>
              </a:rPr>
              <a:t>.</a:t>
            </a:r>
          </a:p>
        </p:txBody>
      </p:sp>
      <p:pic>
        <p:nvPicPr>
          <p:cNvPr id="6146" name="Picture 2" descr="D:\Disk_D\Презентации\2020\Звіт міського голови 2020\фото на презентацию\разметка\IMG_64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474" y="3068960"/>
            <a:ext cx="4128646" cy="309634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isk_D\Презентации\2020\Звіт міського голови 2020\фото на презентацию\разметка\IMG_64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4840273"/>
            <a:ext cx="2592288" cy="19441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Disk_D\Презентации\2020\Звіт міського голови 2020\фото на презентацию\разметка\IMG_64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2853024"/>
            <a:ext cx="2592288" cy="1944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91427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259632" y="44624"/>
            <a:ext cx="7601979" cy="1872208"/>
          </a:xfrm>
        </p:spPr>
        <p:txBody>
          <a:bodyPr>
            <a:noAutofit/>
          </a:bodyPr>
          <a:lstStyle/>
          <a:p>
            <a:pPr algn="just"/>
            <a:r>
              <a:rPr lang="ru-RU" sz="2400" b="1" dirty="0">
                <a:ln w="12700">
                  <a:solidFill>
                    <a:schemeClr val="tx1"/>
                  </a:solidFill>
                </a:ln>
                <a:latin typeface="Times New Roman" panose="02020603050405020304" pitchFamily="18" charset="0"/>
                <a:cs typeface="Times New Roman" panose="02020603050405020304" pitchFamily="18" charset="0"/>
              </a:rPr>
              <a:t>       Для </a:t>
            </a:r>
            <a:r>
              <a:rPr lang="ru-RU" sz="2400" b="1" dirty="0" err="1">
                <a:ln w="12700">
                  <a:solidFill>
                    <a:schemeClr val="tx1"/>
                  </a:solidFill>
                </a:ln>
                <a:latin typeface="Times New Roman" panose="02020603050405020304" pitchFamily="18" charset="0"/>
                <a:cs typeface="Times New Roman" panose="02020603050405020304" pitchFamily="18" charset="0"/>
              </a:rPr>
              <a:t>покращення</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естетичного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вигляду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міста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були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проведені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роботи</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капітального</a:t>
            </a:r>
            <a:r>
              <a:rPr lang="ru-RU" sz="2400" b="1" dirty="0">
                <a:ln w="12700">
                  <a:solidFill>
                    <a:schemeClr val="tx1"/>
                  </a:solidFill>
                </a:ln>
                <a:latin typeface="Times New Roman" panose="02020603050405020304" pitchFamily="18" charset="0"/>
                <a:cs typeface="Times New Roman" panose="02020603050405020304" pitchFamily="18" charset="0"/>
              </a:rPr>
              <a:t> ремонту головного фонтану </a:t>
            </a:r>
            <a:r>
              <a:rPr lang="ru-RU" sz="2400" b="1" dirty="0" err="1">
                <a:ln w="12700">
                  <a:solidFill>
                    <a:schemeClr val="tx1"/>
                  </a:solidFill>
                </a:ln>
                <a:latin typeface="Times New Roman" panose="02020603050405020304" pitchFamily="18" charset="0"/>
                <a:cs typeface="Times New Roman" panose="02020603050405020304" pitchFamily="18" charset="0"/>
              </a:rPr>
              <a:t>міста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розташованого</a:t>
            </a:r>
            <a:r>
              <a:rPr lang="ru-RU" sz="2400" b="1" dirty="0">
                <a:ln w="12700">
                  <a:solidFill>
                    <a:schemeClr val="tx1"/>
                  </a:solidFill>
                </a:ln>
                <a:latin typeface="Times New Roman" panose="02020603050405020304" pitchFamily="18" charset="0"/>
                <a:cs typeface="Times New Roman" panose="02020603050405020304" pitchFamily="18" charset="0"/>
              </a:rPr>
              <a:t> на пл. Миру, </a:t>
            </a:r>
            <a:r>
              <a:rPr lang="ru-RU" sz="2400" b="1" dirty="0" err="1">
                <a:ln w="12700">
                  <a:solidFill>
                    <a:schemeClr val="tx1"/>
                  </a:solidFill>
                </a:ln>
                <a:latin typeface="Times New Roman" panose="02020603050405020304" pitchFamily="18" charset="0"/>
                <a:cs typeface="Times New Roman" panose="02020603050405020304" pitchFamily="18" charset="0"/>
              </a:rPr>
              <a:t>загальною</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вартістю</a:t>
            </a:r>
            <a:r>
              <a:rPr lang="ru-RU" sz="2400" b="1" dirty="0">
                <a:ln w="12700">
                  <a:solidFill>
                    <a:schemeClr val="tx1"/>
                  </a:solidFill>
                </a:ln>
                <a:latin typeface="Times New Roman" panose="02020603050405020304" pitchFamily="18" charset="0"/>
                <a:cs typeface="Times New Roman" panose="02020603050405020304" pitchFamily="18" charset="0"/>
              </a:rPr>
              <a:t> 1 158, 712 </a:t>
            </a:r>
            <a:r>
              <a:rPr lang="ru-RU" sz="2400" b="1" dirty="0" err="1">
                <a:ln w="12700">
                  <a:solidFill>
                    <a:schemeClr val="tx1"/>
                  </a:solidFill>
                </a:ln>
                <a:latin typeface="Times New Roman" panose="02020603050405020304" pitchFamily="18" charset="0"/>
                <a:cs typeface="Times New Roman" panose="02020603050405020304" pitchFamily="18" charset="0"/>
              </a:rPr>
              <a:t>тис.грн</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яких</a:t>
            </a:r>
            <a:r>
              <a:rPr lang="ru-RU" sz="2400" b="1" dirty="0">
                <a:ln w="12700">
                  <a:solidFill>
                    <a:schemeClr val="tx1"/>
                  </a:solidFill>
                </a:ln>
                <a:latin typeface="Times New Roman" panose="02020603050405020304" pitchFamily="18" charset="0"/>
                <a:cs typeface="Times New Roman" panose="02020603050405020304" pitchFamily="18" charset="0"/>
              </a:rPr>
              <a:t> 935,684 </a:t>
            </a:r>
            <a:r>
              <a:rPr lang="ru-RU" sz="2400" b="1" dirty="0" err="1">
                <a:ln w="12700">
                  <a:solidFill>
                    <a:schemeClr val="tx1"/>
                  </a:solidFill>
                </a:ln>
                <a:latin typeface="Times New Roman" panose="02020603050405020304" pitchFamily="18" charset="0"/>
                <a:cs typeface="Times New Roman" panose="02020603050405020304" pitchFamily="18" charset="0"/>
              </a:rPr>
              <a:t>тис.грн</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субвенція</a:t>
            </a:r>
            <a:r>
              <a:rPr lang="ru-RU" sz="2400" b="1" dirty="0">
                <a:ln w="12700">
                  <a:solidFill>
                    <a:schemeClr val="tx1"/>
                  </a:solidFill>
                </a:ln>
                <a:latin typeface="Times New Roman" panose="02020603050405020304" pitchFamily="18" charset="0"/>
                <a:cs typeface="Times New Roman" panose="02020603050405020304" pitchFamily="18" charset="0"/>
              </a:rPr>
              <a:t> з районного бюджету).</a:t>
            </a:r>
          </a:p>
        </p:txBody>
      </p:sp>
      <p:pic>
        <p:nvPicPr>
          <p:cNvPr id="6" name="Picture 2" descr="D:\Disk_D\Презентации\2020\Звіт міського голови 2020\132496819_424261035382693_8857172311110777450_n — копи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132856"/>
            <a:ext cx="7182555" cy="407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54055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152128" y="-99392"/>
            <a:ext cx="7884368" cy="2880320"/>
          </a:xfrm>
        </p:spPr>
        <p:txBody>
          <a:bodyPr>
            <a:noAutofit/>
          </a:body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smtClean="0">
                <a:ln w="12700">
                  <a:solidFill>
                    <a:schemeClr val="tx1"/>
                  </a:solidFill>
                </a:ln>
                <a:latin typeface="Times New Roman" panose="02020603050405020304" pitchFamily="18" charset="0"/>
                <a:cs typeface="Times New Roman" panose="02020603050405020304" pitchFamily="18" charset="0"/>
              </a:rPr>
              <a:t>Багато</a:t>
            </a:r>
            <a:r>
              <a:rPr lang="ru-RU" sz="2400" b="1" dirty="0" smtClean="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уваги</a:t>
            </a:r>
            <a:r>
              <a:rPr lang="ru-RU" sz="2400" b="1" dirty="0">
                <a:ln w="12700">
                  <a:solidFill>
                    <a:schemeClr val="tx1"/>
                  </a:solidFill>
                </a:ln>
                <a:latin typeface="Times New Roman" panose="02020603050405020304" pitchFamily="18" charset="0"/>
                <a:cs typeface="Times New Roman" panose="02020603050405020304" pitchFamily="18" charset="0"/>
              </a:rPr>
              <a:t> в поточному </a:t>
            </a:r>
            <a:r>
              <a:rPr lang="ru-RU" sz="2400" b="1" dirty="0" err="1">
                <a:ln w="12700">
                  <a:solidFill>
                    <a:schemeClr val="tx1"/>
                  </a:solidFill>
                </a:ln>
                <a:latin typeface="Times New Roman" panose="02020603050405020304" pitchFamily="18" charset="0"/>
                <a:cs typeface="Times New Roman" panose="02020603050405020304" pitchFamily="18" charset="0"/>
              </a:rPr>
              <a:t>році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приділено</a:t>
            </a:r>
            <a:r>
              <a:rPr lang="ru-RU" sz="2400" b="1" dirty="0">
                <a:ln w="12700">
                  <a:solidFill>
                    <a:schemeClr val="tx1"/>
                  </a:solidFill>
                </a:ln>
                <a:latin typeface="Times New Roman" panose="02020603050405020304" pitchFamily="18" charset="0"/>
                <a:cs typeface="Times New Roman" panose="02020603050405020304" pitchFamily="18" charset="0"/>
              </a:rPr>
              <a:t> парку «</a:t>
            </a:r>
            <a:r>
              <a:rPr lang="ru-RU" sz="2400" b="1" dirty="0" err="1">
                <a:ln w="12700">
                  <a:solidFill>
                    <a:schemeClr val="tx1"/>
                  </a:solidFill>
                </a:ln>
                <a:latin typeface="Times New Roman" panose="02020603050405020304" pitchFamily="18" charset="0"/>
                <a:cs typeface="Times New Roman" panose="02020603050405020304" pitchFamily="18" charset="0"/>
              </a:rPr>
              <a:t>Залізничників</a:t>
            </a:r>
            <a:r>
              <a:rPr lang="ru-RU" sz="2400" b="1" dirty="0">
                <a:ln w="12700">
                  <a:solidFill>
                    <a:schemeClr val="tx1"/>
                  </a:solidFill>
                </a:ln>
                <a:latin typeface="Times New Roman" panose="02020603050405020304" pitchFamily="18" charset="0"/>
                <a:cs typeface="Times New Roman" panose="02020603050405020304" pitchFamily="18" charset="0"/>
              </a:rPr>
              <a:t>», а </a:t>
            </a:r>
            <a:r>
              <a:rPr lang="ru-RU" sz="2400" b="1" dirty="0" err="1">
                <a:ln w="12700">
                  <a:solidFill>
                    <a:schemeClr val="tx1"/>
                  </a:solidFill>
                </a:ln>
                <a:latin typeface="Times New Roman" panose="02020603050405020304" pitchFamily="18" charset="0"/>
                <a:cs typeface="Times New Roman" panose="02020603050405020304" pitchFamily="18" charset="0"/>
              </a:rPr>
              <a:t>саме</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проведені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роботи</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реконструкції</a:t>
            </a:r>
            <a:r>
              <a:rPr lang="ru-RU" sz="2400" b="1" dirty="0">
                <a:ln w="12700">
                  <a:solidFill>
                    <a:schemeClr val="tx1"/>
                  </a:solidFill>
                </a:ln>
                <a:latin typeface="Times New Roman" panose="02020603050405020304" pitchFamily="18" charset="0"/>
                <a:cs typeface="Times New Roman" panose="02020603050405020304" pitchFamily="18" charset="0"/>
              </a:rPr>
              <a:t> трибун </a:t>
            </a:r>
            <a:r>
              <a:rPr lang="ru-RU" sz="2400" b="1" dirty="0" err="1">
                <a:ln w="12700">
                  <a:solidFill>
                    <a:schemeClr val="tx1"/>
                  </a:solidFill>
                </a:ln>
                <a:latin typeface="Times New Roman" panose="02020603050405020304" pitchFamily="18" charset="0"/>
                <a:cs typeface="Times New Roman" panose="02020603050405020304" pitchFamily="18" charset="0"/>
              </a:rPr>
              <a:t>стадіону</a:t>
            </a:r>
            <a:r>
              <a:rPr lang="ru-RU" sz="2400" b="1" dirty="0">
                <a:ln w="12700">
                  <a:solidFill>
                    <a:schemeClr val="tx1"/>
                  </a:solidFill>
                </a:ln>
                <a:latin typeface="Times New Roman" panose="02020603050405020304" pitchFamily="18" charset="0"/>
                <a:cs typeface="Times New Roman" panose="02020603050405020304" pitchFamily="18" charset="0"/>
              </a:rPr>
              <a:t> «Локомотив» - 160,53 </a:t>
            </a:r>
            <a:r>
              <a:rPr lang="ru-RU" sz="2400" b="1" dirty="0" err="1">
                <a:ln w="12700">
                  <a:solidFill>
                    <a:schemeClr val="tx1"/>
                  </a:solidFill>
                </a:ln>
                <a:latin typeface="Times New Roman" panose="02020603050405020304" pitchFamily="18" charset="0"/>
                <a:cs typeface="Times New Roman" panose="02020603050405020304" pitchFamily="18" charset="0"/>
              </a:rPr>
              <a:t>тис.грн</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капітального</a:t>
            </a:r>
            <a:r>
              <a:rPr lang="ru-RU" sz="2400" b="1" dirty="0">
                <a:ln w="12700">
                  <a:solidFill>
                    <a:schemeClr val="tx1"/>
                  </a:solidFill>
                </a:ln>
                <a:latin typeface="Times New Roman" panose="02020603050405020304" pitchFamily="18" charset="0"/>
                <a:cs typeface="Times New Roman" panose="02020603050405020304" pitchFamily="18" charset="0"/>
              </a:rPr>
              <a:t> ремонту </a:t>
            </a:r>
            <a:r>
              <a:rPr lang="ru-RU" sz="2400" b="1" dirty="0" err="1">
                <a:ln w="12700">
                  <a:solidFill>
                    <a:schemeClr val="tx1"/>
                  </a:solidFill>
                </a:ln>
                <a:latin typeface="Times New Roman" panose="02020603050405020304" pitchFamily="18" charset="0"/>
                <a:cs typeface="Times New Roman" panose="02020603050405020304" pitchFamily="18" charset="0"/>
              </a:rPr>
              <a:t>будівель</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стадіону</a:t>
            </a:r>
            <a:r>
              <a:rPr lang="ru-RU" sz="2400" b="1" dirty="0">
                <a:ln w="12700">
                  <a:solidFill>
                    <a:schemeClr val="tx1"/>
                  </a:solidFill>
                </a:ln>
                <a:latin typeface="Times New Roman" panose="02020603050405020304" pitchFamily="18" charset="0"/>
                <a:cs typeface="Times New Roman" panose="02020603050405020304" pitchFamily="18" charset="0"/>
              </a:rPr>
              <a:t> «Локомотив» - 101,936 тис. грн. та </a:t>
            </a:r>
            <a:r>
              <a:rPr lang="ru-RU" sz="2400" b="1" dirty="0" err="1">
                <a:ln w="12700">
                  <a:solidFill>
                    <a:schemeClr val="tx1"/>
                  </a:solidFill>
                </a:ln>
                <a:latin typeface="Times New Roman" panose="02020603050405020304" pitchFamily="18" charset="0"/>
                <a:cs typeface="Times New Roman" panose="02020603050405020304" pitchFamily="18" charset="0"/>
              </a:rPr>
              <a:t>капітального</a:t>
            </a:r>
            <a:r>
              <a:rPr lang="ru-RU" sz="2400" b="1" dirty="0">
                <a:ln w="12700">
                  <a:solidFill>
                    <a:schemeClr val="tx1"/>
                  </a:solidFill>
                </a:ln>
                <a:latin typeface="Times New Roman" panose="02020603050405020304" pitchFamily="18" charset="0"/>
                <a:cs typeface="Times New Roman" panose="02020603050405020304" pitchFamily="18" charset="0"/>
              </a:rPr>
              <a:t> ремонту арки парку </a:t>
            </a:r>
            <a:r>
              <a:rPr lang="ru-RU" sz="2400" b="1" dirty="0" err="1">
                <a:ln w="12700">
                  <a:solidFill>
                    <a:schemeClr val="tx1"/>
                  </a:solidFill>
                </a:ln>
                <a:latin typeface="Times New Roman" panose="02020603050405020304" pitchFamily="18" charset="0"/>
                <a:cs typeface="Times New Roman" panose="02020603050405020304" pitchFamily="18" charset="0"/>
              </a:rPr>
              <a:t>культури</a:t>
            </a:r>
            <a:r>
              <a:rPr lang="ru-RU" sz="2400" b="1" dirty="0">
                <a:ln w="12700">
                  <a:solidFill>
                    <a:schemeClr val="tx1"/>
                  </a:solidFill>
                </a:ln>
                <a:latin typeface="Times New Roman" panose="02020603050405020304" pitchFamily="18" charset="0"/>
                <a:cs typeface="Times New Roman" panose="02020603050405020304" pitchFamily="18" charset="0"/>
              </a:rPr>
              <a:t> та </a:t>
            </a:r>
            <a:r>
              <a:rPr lang="ru-RU" sz="2400" b="1" dirty="0" err="1">
                <a:ln w="12700">
                  <a:solidFill>
                    <a:schemeClr val="tx1"/>
                  </a:solidFill>
                </a:ln>
                <a:latin typeface="Times New Roman" panose="02020603050405020304" pitchFamily="18" charset="0"/>
                <a:cs typeface="Times New Roman" panose="02020603050405020304" pitchFamily="18" charset="0"/>
              </a:rPr>
              <a:t>відпочинку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залізничників</a:t>
            </a:r>
            <a:r>
              <a:rPr lang="ru-RU" sz="2400" b="1" dirty="0">
                <a:ln w="12700">
                  <a:solidFill>
                    <a:schemeClr val="tx1"/>
                  </a:solidFill>
                </a:ln>
                <a:latin typeface="Times New Roman" panose="02020603050405020304" pitchFamily="18" charset="0"/>
                <a:cs typeface="Times New Roman" panose="02020603050405020304" pitchFamily="18" charset="0"/>
              </a:rPr>
              <a:t> – 124,118 </a:t>
            </a:r>
            <a:r>
              <a:rPr lang="ru-RU" sz="2400" b="1" dirty="0" err="1">
                <a:ln w="12700">
                  <a:solidFill>
                    <a:schemeClr val="tx1"/>
                  </a:solidFill>
                </a:ln>
                <a:latin typeface="Times New Roman" panose="02020603050405020304" pitchFamily="18" charset="0"/>
                <a:cs typeface="Times New Roman" panose="02020603050405020304" pitchFamily="18" charset="0"/>
              </a:rPr>
              <a:t>тис.грн</a:t>
            </a:r>
            <a:r>
              <a:rPr lang="ru-RU" sz="2400" b="1" dirty="0">
                <a:ln w="12700">
                  <a:solidFill>
                    <a:schemeClr val="tx1"/>
                  </a:solidFill>
                </a:ln>
                <a:latin typeface="Times New Roman" panose="02020603050405020304" pitchFamily="18" charset="0"/>
                <a:cs typeface="Times New Roman" panose="02020603050405020304" pitchFamily="18" charset="0"/>
              </a:rPr>
              <a:t>.</a:t>
            </a:r>
          </a:p>
        </p:txBody>
      </p:sp>
      <p:pic>
        <p:nvPicPr>
          <p:cNvPr id="8194" name="Picture 2" descr="D:\Disk_D\Видео\Видео 8 мест ко дню города\фото_19.08.2020\атьтанки+вывеска\IMG_91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7" y="2833175"/>
            <a:ext cx="3888430" cy="291619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Disk_D\Презентации\2020\Звіт міського голови 2020\фото на презентацию\Локомотив\IMG_64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5" y="2833175"/>
            <a:ext cx="3888432" cy="291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71552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a:stretch/>
        </p:blipFill>
        <p:spPr bwMode="auto">
          <a:xfrm>
            <a:off x="-36512" y="0"/>
            <a:ext cx="1326010" cy="35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isk_D\Презентации\2020\Звіт міського голови 2020\e13e11278a9c6cf7bde187e48da47565 — копия.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87" b="4410"/>
          <a:stretch/>
        </p:blipFill>
        <p:spPr bwMode="auto">
          <a:xfrm>
            <a:off x="-36512" y="3501009"/>
            <a:ext cx="1326010"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152128" y="-99392"/>
            <a:ext cx="7884368" cy="1944216"/>
          </a:xfrm>
        </p:spPr>
        <p:txBody>
          <a:bodyPr>
            <a:noAutofit/>
          </a:bodyPr>
          <a:lstStyle/>
          <a:p>
            <a:pPr algn="just"/>
            <a:r>
              <a:rPr lang="ru-RU" sz="2400" b="1" dirty="0" smtClean="0">
                <a:ln w="12700">
                  <a:solidFill>
                    <a:schemeClr val="tx1"/>
                  </a:solidFill>
                </a:ln>
                <a:latin typeface="Times New Roman" panose="02020603050405020304" pitchFamily="18" charset="0"/>
                <a:cs typeface="Times New Roman" panose="02020603050405020304" pitchFamily="18" charset="0"/>
              </a:rPr>
              <a:t>      За </a:t>
            </a:r>
            <a:r>
              <a:rPr lang="ru-RU" sz="2400" b="1" dirty="0" err="1">
                <a:ln w="12700">
                  <a:solidFill>
                    <a:schemeClr val="tx1"/>
                  </a:solidFill>
                </a:ln>
                <a:latin typeface="Times New Roman" panose="02020603050405020304" pitchFamily="18" charset="0"/>
                <a:cs typeface="Times New Roman" panose="02020603050405020304" pitchFamily="18" charset="0"/>
              </a:rPr>
              <a:t>кошти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субвенції</a:t>
            </a:r>
            <a:r>
              <a:rPr lang="ru-RU" sz="2400" b="1" dirty="0">
                <a:ln w="12700">
                  <a:solidFill>
                    <a:schemeClr val="tx1"/>
                  </a:solidFill>
                </a:ln>
                <a:latin typeface="Times New Roman" panose="02020603050405020304" pitchFamily="18" charset="0"/>
                <a:cs typeface="Times New Roman" panose="02020603050405020304" pitchFamily="18" charset="0"/>
              </a:rPr>
              <a:t> з районного бюджету </a:t>
            </a:r>
            <a:r>
              <a:rPr lang="ru-RU" sz="2400" b="1" dirty="0" err="1">
                <a:ln w="12700">
                  <a:solidFill>
                    <a:schemeClr val="tx1"/>
                  </a:solidFill>
                </a:ln>
                <a:latin typeface="Times New Roman" panose="02020603050405020304" pitchFamily="18" charset="0"/>
                <a:cs typeface="Times New Roman" panose="02020603050405020304" pitchFamily="18" charset="0"/>
              </a:rPr>
              <a:t>були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проведені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роботи</a:t>
            </a:r>
            <a:r>
              <a:rPr lang="ru-RU" sz="2400" b="1" dirty="0">
                <a:ln w="12700">
                  <a:solidFill>
                    <a:schemeClr val="tx1"/>
                  </a:solidFill>
                </a:ln>
                <a:latin typeface="Times New Roman" panose="02020603050405020304" pitchFamily="18" charset="0"/>
                <a:cs typeface="Times New Roman" panose="02020603050405020304" pitchFamily="18" charset="0"/>
              </a:rPr>
              <a:t> з </a:t>
            </a:r>
            <a:r>
              <a:rPr lang="ru-RU" sz="2400" b="1" dirty="0" err="1">
                <a:ln w="12700">
                  <a:solidFill>
                    <a:schemeClr val="tx1"/>
                  </a:solidFill>
                </a:ln>
                <a:latin typeface="Times New Roman" panose="02020603050405020304" pitchFamily="18" charset="0"/>
                <a:cs typeface="Times New Roman" panose="02020603050405020304" pitchFamily="18" charset="0"/>
              </a:rPr>
              <a:t>розробки</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робочого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проєкту</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Будівництво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критого</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басейну</a:t>
            </a:r>
            <a:r>
              <a:rPr lang="ru-RU" sz="2400" b="1" dirty="0">
                <a:ln w="12700">
                  <a:solidFill>
                    <a:schemeClr val="tx1"/>
                  </a:solidFill>
                </a:ln>
                <a:latin typeface="Times New Roman" panose="02020603050405020304" pitchFamily="18" charset="0"/>
                <a:cs typeface="Times New Roman" panose="02020603050405020304" pitchFamily="18" charset="0"/>
              </a:rPr>
              <a:t> в </a:t>
            </a:r>
            <a:r>
              <a:rPr lang="ru-RU" sz="2400" b="1" dirty="0" err="1">
                <a:ln w="12700">
                  <a:solidFill>
                    <a:schemeClr val="tx1"/>
                  </a:solidFill>
                </a:ln>
                <a:latin typeface="Times New Roman" panose="02020603050405020304" pitchFamily="18" charset="0"/>
                <a:cs typeface="Times New Roman" panose="02020603050405020304" pitchFamily="18" charset="0"/>
              </a:rPr>
              <a:t>місті</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Попасна</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Луганської</a:t>
            </a:r>
            <a:r>
              <a:rPr lang="ru-RU" sz="2400" b="1" dirty="0">
                <a:ln w="12700">
                  <a:solidFill>
                    <a:schemeClr val="tx1"/>
                  </a:solidFill>
                </a:ln>
                <a:latin typeface="Times New Roman" panose="02020603050405020304" pitchFamily="18" charset="0"/>
                <a:cs typeface="Times New Roman" panose="02020603050405020304" pitchFamily="18" charset="0"/>
              </a:rPr>
              <a:t> </a:t>
            </a:r>
            <a:r>
              <a:rPr lang="ru-RU" sz="2400" b="1" dirty="0" err="1">
                <a:ln w="12700">
                  <a:solidFill>
                    <a:schemeClr val="tx1"/>
                  </a:solidFill>
                </a:ln>
                <a:latin typeface="Times New Roman" panose="02020603050405020304" pitchFamily="18" charset="0"/>
                <a:cs typeface="Times New Roman" panose="02020603050405020304" pitchFamily="18" charset="0"/>
              </a:rPr>
              <a:t>області</a:t>
            </a:r>
            <a:r>
              <a:rPr lang="ru-RU" sz="2400" b="1" dirty="0">
                <a:ln w="12700">
                  <a:solidFill>
                    <a:schemeClr val="tx1"/>
                  </a:solidFill>
                </a:ln>
                <a:latin typeface="Times New Roman" panose="02020603050405020304" pitchFamily="18" charset="0"/>
                <a:cs typeface="Times New Roman" panose="02020603050405020304" pitchFamily="18" charset="0"/>
              </a:rPr>
              <a:t>» - 365,22 </a:t>
            </a:r>
            <a:r>
              <a:rPr lang="ru-RU" sz="2400" b="1" dirty="0" err="1">
                <a:ln w="12700">
                  <a:solidFill>
                    <a:schemeClr val="tx1"/>
                  </a:solidFill>
                </a:ln>
                <a:latin typeface="Times New Roman" panose="02020603050405020304" pitchFamily="18" charset="0"/>
                <a:cs typeface="Times New Roman" panose="02020603050405020304" pitchFamily="18" charset="0"/>
              </a:rPr>
              <a:t>тис.грн</a:t>
            </a:r>
            <a:r>
              <a:rPr lang="ru-RU" sz="2400" b="1" dirty="0">
                <a:ln w="12700">
                  <a:solidFill>
                    <a:schemeClr val="tx1"/>
                  </a:solidFill>
                </a:ln>
                <a:latin typeface="Times New Roman" panose="02020603050405020304" pitchFamily="18" charset="0"/>
                <a:cs typeface="Times New Roman" panose="02020603050405020304" pitchFamily="18" charset="0"/>
              </a:rPr>
              <a:t>.</a:t>
            </a:r>
          </a:p>
        </p:txBody>
      </p:sp>
      <p:pic>
        <p:nvPicPr>
          <p:cNvPr id="1026" name="Picture 2" descr="\\server-olga\Общая для всех\Шарап Оля\Попасна.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974815"/>
            <a:ext cx="4575197" cy="28385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erver-olga\Общая для всех\Шарап Оля\Попасна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191" y="1697418"/>
            <a:ext cx="2880769" cy="5115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rver-olga\Общая для всех\Шарап Оля\Попасна3.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889"/>
          <a:stretch/>
        </p:blipFill>
        <p:spPr bwMode="auto">
          <a:xfrm>
            <a:off x="2339752" y="1761366"/>
            <a:ext cx="3004484" cy="2171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80371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2328</TotalTime>
  <Words>1694</Words>
  <Application>Microsoft Office PowerPoint</Application>
  <PresentationFormat>Экран (4:3)</PresentationFormat>
  <Paragraphs>84</Paragraphs>
  <Slides>50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Тема Office</vt:lpstr>
      <vt:lpstr>Попаснянська міська рада</vt:lpstr>
      <vt:lpstr>        З метою покращення стану житлового фонду міста, поліпшення якості надання житлово-комунальних послуг, реалізації комплексу заходів щодо забезпечення утримання в належному санітарно-технічному стані території міста, покращення його естетичного вигляду, забезпечення ефективного використання земельних ресурсів та ін. були затверджені наступні цільові програми:</vt:lpstr>
      <vt:lpstr>       За кошти місцевого бюджету у 2020 році було проведено капітальний та поточний ремонт житлових будинків комунальної власності територіальної громади м. Попасна на загальну суму 1 556,264 тис.грн.</vt:lpstr>
      <vt:lpstr>       З метою приведення до належного стану комунальних доріг міста за рахунок субвенції з районного бюджету та коштів міського бюджету проведені роботи з капітального ремонту доріг по                      вул. Сонячна, вул. Ціолковського, вул. Миронівська, капітальний ремонт всередині мікрорайону «Черемушки», загальна вартість робіт склала  4 484,853 тис.грн.</vt:lpstr>
      <vt:lpstr>    За рахунок субвенції з районного бюджету виконані роботи з капітального ремонту тротуару по вул. Бахмутська, вартістю 1 317,124 тис.грн. та за кошті місцевого бюджету виконані роботи з реконструкції тротуару по вул. Первомайська, вартістю 295,138 тис.грн. </vt:lpstr>
      <vt:lpstr>       З метою забезпечення вимог Правил дорожнього руху були  проведені роботи з нанесення та відновлення горизонтальної дорожньої розмітки по вул. Красних партизан, вул. Ніколенка, вул. Базарна, вул. Соборна, вул. Кузнєчна, вул. Спортивна, вул. Чехова, вул. Миронівська, вул. Бахмутська, вул. Первомайська, вул. Миру, пров. Стандартний загальною вартістю 252,742 тис.грн.</vt:lpstr>
      <vt:lpstr>       Для покращення естетичного вигляду міста були проведені роботи з капітального ремонту головного фонтану міста, розташованого на пл. Миру, загальною вартістю 1 158, 712 тис.грн. (з яких 935,684 тис.грн. субвенція з районного бюджету).</vt:lpstr>
      <vt:lpstr>      Багато уваги в поточному році приділено парку «Залізничників», а саме, проведені роботи з реконструкції трибун стадіону «Локомотив» - 160,53 тис.грн., капітального ремонту будівель стадіону «Локомотив» - 101,936 тис. грн. та капітального ремонту арки парку культури та відпочинку залізничників – 124,118 тис.грн.</vt:lpstr>
      <vt:lpstr>      За кошти субвенції з районного бюджету були проведені роботи з розробки робочого проєкту «Будівництво критого басейну в місті Попасна Луганської області» - 365,22 тис.грн.</vt:lpstr>
      <vt:lpstr>      За кошти субвенції з районного бюджету проведені роботи з капітального ремонту споруд та будівель свердловини по вул. Тимірязєва з улаштуванням охоронної зони – 261,535 тис.грн.        За кошти чеської благодійної організації «Людина в біді» в мікрорайоні «Черемушки» побудовано свердловину, орієнтовна вартість якої 1250,0 тис. грн.</vt:lpstr>
      <vt:lpstr>       За звітний період також не лишились осторонь проблемні питання освітлення вулиць приватного сектора, відтак було проведено заміну пошкоджених ліній електропроводів протяжністю майже 500 м.; замінено звичайних ламп накалювання в приладах зовнішнього освітлення на енергозберігаючі LED лампи в кількості 286 шт.; монтовано 56 прожекторів та 31 фотореле на мережах зовнішнього освітлення нашого міста.</vt:lpstr>
      <vt:lpstr>    Закономірною та позитивною рисою став розвиток рекреаційних зон та створення нових насаджень. </vt:lpstr>
      <vt:lpstr>      На міському пляжі в центральній частині міста на пруду «Парковий» в цьому році було розчищено пляжну зону під водяною гладдю від сміття за допомоги водолазів. </vt:lpstr>
      <vt:lpstr>- для підприємницької діяльності – 81 ділянка;  - для промисловості – 32 ділянки; - для виробництва сільськогосподарської продукції – 3 ділянки.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Заходи до Хрещення Господнього вперше відбулися на ставку «Парковий»</vt:lpstr>
      <vt:lpstr>Традиційно  проведено Фестиваль вареників, ведучим якого був відомий конферансьє і ведучий Дмитро Оськін</vt:lpstr>
      <vt:lpstr>     У зв'язку з карантинними обмеженнями до Дня пам’яті та примирення та Дня перемоги над нацизмом у Другій світовій війні працівниками виконкому та депутатом міської ради були відвідані ветерани та інваліди війни,я ким було вручено метеріальне заохочення та продуктові набори. Також відбулося покладання квітів до братських могил.</vt:lpstr>
      <vt:lpstr>6-ту річницю визволення міста Попасна від незаконних збройних формувань відзначали автопробігом, мітингом на площі Героїв та нагородженням військовослужбовців.</vt:lpstr>
      <vt:lpstr>Святкування Дня міста проходило по мікрорайонам на протязі тижня, а нагородження переможців щорічного міського конкурсу «Гордість Попасної» та переможців конкурсів до Дня міста у великій залі Дитячої школи мистецтв без глядачів. </vt:lpstr>
      <vt:lpstr>Презентация PowerPoint</vt:lpstr>
      <vt:lpstr>      Виконавчий комітет Попаснянської міської ради  веде активну роботу з ветеранськими організаціями міста.  Так члени ветеранських організацій вітаються цінними подарунками до державних та міських свят.</vt:lpstr>
      <vt:lpstr>        На початку року Міністерством соціальної політики України був безкоштовно наданий спеціально обладнаний автомобіль для перевезення осіб з обмеженими фізичними можливостями. Служба «Соціального таксі» працює при Попаснянському комунальному підприємстві "СКП« та надає безкоштовні послуги по перевезенню осіб з інвалідністю та дітей з інвалідністю, які мають порушення опорно-рухового апарату, які не можуть самостійно пересуватися або пересуваються за допомогою палиць, милиць, візків, ходунів.</vt:lpstr>
      <vt:lpstr>Конкурс проєктів місцевого розвитку в рамках реалізації програми розвитку громадського суспільства на 2020 рік</vt:lpstr>
      <vt:lpstr>В рамках взаємодії виконавчого комітету Попаснянської міської ради з  ГО «ДРІМ ТАУН» у місті Попасна з’явився новий мурал на багатоквартирному будинку по вулиці Миру, 151</vt:lpstr>
      <vt:lpstr>В рамках взаємодії виконавчого комітету Попаснянської міської ради з  ГО «Попаснянська ініціатива» у місті Попасна з’явився Діалоговий майданчик</vt:lpstr>
      <vt:lpstr>В рамках взаємодії виконавчого комітету Попаснянської міської ради з  ГО «Попаснянська ініціатива» та ГО «Агенція місцевого розвитку територіальної громади м.Попасна» продовжено облаштування пляжних зон ставка «Парковий»</vt:lpstr>
      <vt:lpstr>Виконавчий комітет Попаснянської міської ради переміг в конкурсі «Дієва громада» в номінації «Взаємодія влади та громади» з практикою «Впровадження вебсервісу електронні консультації з громадськістю у виконавчому комітету Попаснянської міської ради»</vt:lpstr>
      <vt:lpstr>Попаснянська футбольна команда «Локомотив» виборола перше місце у Чемпіонаті Луганської області 2020 р. серед аматорів</vt:lpstr>
      <vt:lpstr>У Попаснянському міському спортивному закладі «Відродження» вперше пройшов Чемпіонат України  з косікі карате</vt:lpstr>
      <vt:lpstr>У Попасній вперше відбулися змагання «Богатирські ігри»  стронгменів та стронгвумен. Головними рефері на змаганнях були славнозвісні атлети та керівники Федерації стронгменів України – Василь Вірастюк та Сергій Конюшок.</vt:lpstr>
      <vt:lpstr>У Попасній відбулися два обласних чемпіонати з класичного пауерліфтингу, Чемпіонат Луганської області з класичного пауерліфтингу серед чоловіків та жінок і Кубок Луганської області з класичного пауерліфтингу пам’яті Народного Героя України Темура Юлдашева серед чоловіків та жінок</vt:lpstr>
      <vt:lpstr>Відбувся  Відкритий Чемпіонат м.Попасна з армрестлінгу, в якому взяли участь більше 100 спортсменів та військовослужбовців</vt:lpstr>
      <vt:lpstr>На базі Попаснянського міського спортивного закладу "Відродження" пройшов чемпіонат Луганської області з класичного пауерліфтингу серед юнаків та дівчат, юніорів та юніорок, присвячений воїнам АТО</vt:lpstr>
      <vt:lpstr>Сприяння розвитку громадянського суспільства</vt:lpstr>
      <vt:lpstr>Презентация PowerPoint</vt:lpstr>
      <vt:lpstr>Проведено 8 сесій, прийнято 175 рішень </vt:lpstr>
      <vt:lpstr>Діяльність виконавчого комітету міської ради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міського голови про роботу виконавчого органу Попаснянської міської ради за 2018 рік</dc:title>
  <dc:creator>home</dc:creator>
  <cp:lastModifiedBy>Пользователь Windows</cp:lastModifiedBy>
  <cp:revision>459</cp:revision>
  <dcterms:created xsi:type="dcterms:W3CDTF">2018-11-28T13:31:28Z</dcterms:created>
  <dcterms:modified xsi:type="dcterms:W3CDTF">2020-12-24T06:25:14Z</dcterms:modified>
</cp:coreProperties>
</file>